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71" r:id="rId2"/>
    <p:sldId id="305" r:id="rId3"/>
    <p:sldId id="274" r:id="rId4"/>
    <p:sldId id="276" r:id="rId5"/>
    <p:sldId id="330" r:id="rId6"/>
    <p:sldId id="294" r:id="rId7"/>
    <p:sldId id="331" r:id="rId8"/>
    <p:sldId id="332" r:id="rId9"/>
    <p:sldId id="333" r:id="rId10"/>
    <p:sldId id="334" r:id="rId11"/>
    <p:sldId id="277" r:id="rId12"/>
    <p:sldId id="335" r:id="rId13"/>
    <p:sldId id="278" r:id="rId14"/>
    <p:sldId id="280" r:id="rId15"/>
    <p:sldId id="340" r:id="rId16"/>
    <p:sldId id="358" r:id="rId17"/>
    <p:sldId id="307" r:id="rId18"/>
    <p:sldId id="275" r:id="rId19"/>
    <p:sldId id="285" r:id="rId20"/>
    <p:sldId id="289" r:id="rId21"/>
    <p:sldId id="314" r:id="rId22"/>
    <p:sldId id="341" r:id="rId23"/>
    <p:sldId id="319" r:id="rId24"/>
    <p:sldId id="320" r:id="rId25"/>
    <p:sldId id="321" r:id="rId26"/>
    <p:sldId id="345" r:id="rId27"/>
    <p:sldId id="346" r:id="rId28"/>
    <p:sldId id="351" r:id="rId29"/>
    <p:sldId id="344" r:id="rId30"/>
    <p:sldId id="352" r:id="rId31"/>
    <p:sldId id="354" r:id="rId32"/>
    <p:sldId id="353" r:id="rId33"/>
    <p:sldId id="343" r:id="rId34"/>
    <p:sldId id="304" r:id="rId35"/>
    <p:sldId id="356" r:id="rId36"/>
    <p:sldId id="342" r:id="rId37"/>
    <p:sldId id="357" r:id="rId38"/>
    <p:sldId id="362" r:id="rId39"/>
    <p:sldId id="363" r:id="rId40"/>
    <p:sldId id="364" r:id="rId41"/>
    <p:sldId id="336" r:id="rId42"/>
    <p:sldId id="339" r:id="rId43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184"/>
    <a:srgbClr val="F44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07" autoAdjust="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A3CE7-CC3D-49DE-B617-6FD5B94B489E}" type="datetimeFigureOut">
              <a:rPr lang="ru-RU" smtClean="0"/>
              <a:t>04.12.2019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3D6F2-AC36-4F63-A616-237DD827AD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53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CB93-E441-4A3C-BD29-099840960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0E90D3-8B7D-4B00-B9AF-42165BFFA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AEA9-72A1-4AA8-9968-C1EA2661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8AF4-7CFE-4447-A7CB-339925831869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31D43-172E-43BF-9FDE-BEED4B207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3D504-5CF2-4690-AB6D-C8ED9EF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34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5DFAC-42C8-4472-9C4A-22595B434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37861A-3DA7-4F99-8C4E-41DFAE3F2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AB154-F1EA-407D-8F19-7D216FC4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B888-3E0A-44ED-8161-EC5947FFBEA6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4AF97-3D22-41C2-9A53-F1016DDD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FF00E-D977-4E25-B60C-579DC1B8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83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2C9376-081B-442D-AA8F-8E1CC2296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AA65C3-46F9-4AE9-9BB8-459AA1F2B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7FFBA-4B70-4D45-BB6C-465C9D0B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515B-BE41-4E8A-A49D-2BFC951C2D0B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53FE0-CFA6-41F5-8E79-9B9DD6A86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D40B8-AAFF-4611-BA93-CABD9211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90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43998-FDE6-4E6E-B516-ADE1B6CA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AB7C4A-A0F3-4657-A348-9F85CB8A8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BFA205-28C8-431B-8C59-A6E2EEE1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99F5-E289-4EDB-85D2-BA95D2929FF6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28D6E-AF1A-4CD2-92BE-0CC987B8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EC190-5378-4D40-8561-4BC2E11C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36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D977C-5436-435F-8B13-9AA90863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751C7C-5178-4031-A801-3CFB932CB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ACCCC-FA1F-4E87-BC32-2EB5883F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0655-E7DE-4B2A-804F-7D6521778DCE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6E913C-7BF6-405C-B7CE-1B61DA59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6F8F97-1392-4FEA-9EEE-E2385F74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11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00C66-366E-488C-8DB2-12AFE711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4773B-C882-4DE7-8404-EED0EC5EB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953F5C-0172-4D75-BC56-33BCBFAA9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88B515-9AA2-48A5-AAB8-21EE7CC5D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3B28-5718-4F4B-BF0C-DFDC1E8C4FFE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45820F-83CC-4FFF-879F-DF773A5C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F2666-4039-4D2F-8C2B-66040197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43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21FB7-0DF8-48E1-B98A-C9F883D5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E8250A-DC91-4612-8EE5-542BD208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D9DBF0-5A56-44C1-8D7A-7A88C0D93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E05C37-511C-4EA2-BD61-28DC70272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2916D1-1D0E-4BFC-AAF3-D6031E987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485161-33D4-4F92-8143-25FF9F456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E715-5974-4855-933F-4C63E16D071E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C6D051-8241-40D5-9EF4-E1A961B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4DCC01-72C6-4C6B-92CC-C8D176FD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8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2E545-B4AC-426C-BA8C-02C21468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911BBB-45A9-4883-815F-BD86AF4A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29698-81AC-49DD-9FB2-E7AB3C402F64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089864-3C9F-4587-BA46-D5423363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D6A368-ADD1-4FD2-AA0B-9E3D00D9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6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838DDC-B896-4070-95D6-553CBE08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56BB-F336-4163-BAD5-83130C7F2E94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07E153-2A1F-4D5C-826C-B31E6AB5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D80007-B257-459F-A73B-AC431F1B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83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A64D6-916C-401B-A555-37F06AF2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7AB049-F841-443A-81E7-25D855B35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30B650-FD16-41D2-A83E-860129E47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4A5DF2-8207-4EA0-A822-BE0679030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2A60-BE8A-410B-B88E-44973A57CAA2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3D3298-9DDC-4368-84BE-7AFE6883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01306B-346C-4A91-8196-B3DDB73F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30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D6BA6-6977-481E-B8B5-DDF79E4E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F508AA-75BA-44E1-B01C-11BD6EDAC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618223-A790-4340-B9B5-44196EBE6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7E4016-F105-4A28-962C-57C8B2D6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248E-00C1-49B3-A00D-4DC8369B01CD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E8FAD0-D8B2-4AF0-A902-D87B479B5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D0EBDF-A05A-4CA8-8830-9EB32EA7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42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9A88E-2552-4F80-9171-29AE77A1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60225-0D4E-41F6-A56B-C681BB13F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E54B71-1C70-4BA5-9CB7-00E22DD63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D5240-2503-4EEB-A016-019287460C65}" type="datetime1">
              <a:rPr lang="ru-RU" smtClean="0"/>
              <a:t>04.12.2019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A719BE-6BB7-4723-AE7E-6EAA10336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8BD6F-5818-421D-B74D-9D60D4BF1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B4F73-9BD0-450A-BF9B-5B24D7AB9E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10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36332" y="318996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045550" y="1343670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34EF40-6AC9-4DB9-B9A9-134AFAF1036B}"/>
              </a:ext>
            </a:extLst>
          </p:cNvPr>
          <p:cNvSpPr txBox="1"/>
          <p:nvPr/>
        </p:nvSpPr>
        <p:spPr>
          <a:xfrm>
            <a:off x="4816550" y="1765008"/>
            <a:ext cx="68898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 200 874 га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СЫСЕРТЬ,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СЕЛЬСКИХ НАСЕЛЕННЫХ ПУНКТОВ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НАСЕЛЕНИЯ 61 897 человек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C4248-15CA-4B13-ABAE-72556A3CE498}"/>
              </a:ext>
            </a:extLst>
          </p:cNvPr>
          <p:cNvSpPr txBox="1"/>
          <p:nvPr/>
        </p:nvSpPr>
        <p:spPr>
          <a:xfrm>
            <a:off x="5322501" y="5519878"/>
            <a:ext cx="6642757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Администрация Сысертского городского округа </a:t>
            </a:r>
          </a:p>
          <a:p>
            <a:pPr algn="r"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2019 год</a:t>
            </a:r>
          </a:p>
          <a:p>
            <a:pPr algn="r">
              <a:spcBef>
                <a:spcPts val="450"/>
              </a:spcBef>
              <a:spcAft>
                <a:spcPts val="450"/>
              </a:spcAft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2CDB16-AE39-45F8-87C7-F1A27ADA8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B52CE0-02E4-44A1-874E-30C4C5E7A9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6480" r="3017" b="12600"/>
          <a:stretch/>
        </p:blipFill>
        <p:spPr>
          <a:xfrm>
            <a:off x="751115" y="1548934"/>
            <a:ext cx="3942190" cy="47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1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89AD2-4612-400D-9899-0C1D109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04" y="1482662"/>
            <a:ext cx="10515600" cy="83099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анализ: УГРОЗЫ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0">
            <a:extLst>
              <a:ext uri="{FF2B5EF4-FFF2-40B4-BE49-F238E27FC236}">
                <a16:creationId xmlns:a16="http://schemas.microsoft.com/office/drawing/2014/main" id="{79E4418E-DC30-479E-9C73-B4C4AB59B8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26220"/>
              </p:ext>
            </p:extLst>
          </p:nvPr>
        </p:nvGraphicFramePr>
        <p:xfrm>
          <a:off x="405851" y="2430347"/>
          <a:ext cx="11380298" cy="405384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380298">
                  <a:extLst>
                    <a:ext uri="{9D8B030D-6E8A-4147-A177-3AD203B41FA5}">
                      <a16:colId xmlns:a16="http://schemas.microsoft.com/office/drawing/2014/main" val="1175995949"/>
                    </a:ext>
                  </a:extLst>
                </a:gridCol>
              </a:tblGrid>
              <a:tr h="299967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Отрицательная демографическая тенденция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регистрации по месту жительства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Трудовая миграция (выезд на работу за пределы городского округа)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бюджетных средств в необходимом объеме для финансового обеспечения запланированных мероприятий в социальной сфере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312420" algn="l"/>
                          <a:tab pos="1074420" algn="l"/>
                        </a:tabLs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Неудовлетворительный уровень системы соучастного проектирования</a:t>
                      </a:r>
                    </a:p>
                    <a:p>
                      <a:pPr marL="342900" lvl="0" indent="-342900" algn="just" fontAlgn="base">
                        <a:buFont typeface="Symbol" panose="05050102010706020507" pitchFamily="18" charset="2"/>
                        <a:buChar char=""/>
                        <a:tabLst>
                          <a:tab pos="229870" algn="l"/>
                        </a:tabLst>
                      </a:pPr>
                      <a:endParaRPr lang="ru-RU" sz="1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>
                        <a:buFont typeface="Symbol" panose="05050102010706020507" pitchFamily="18" charset="2"/>
                        <a:buChar char=""/>
                        <a:tabLst>
                          <a:tab pos="22987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Развитие, модернизация производств обеспечивается значительными капиталовложениями, наличие финансовых рисков по осуществлению инвестиций.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>
                        <a:buFont typeface="Symbol" panose="05050102010706020507" pitchFamily="18" charset="2"/>
                        <a:buChar char=""/>
                        <a:tabLst>
                          <a:tab pos="22987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известна доля рынка производства продукции новых предприятий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9870" algn="l"/>
                          <a:tab pos="107442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Дальнейшее снижение конкурентоспособности предприятий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098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высоко квалифицированных кадров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098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крупных сетевых предприятий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9870" algn="l"/>
                          <a:tab pos="320675" algn="l"/>
                          <a:tab pos="1074420" algn="l"/>
                        </a:tabLst>
                      </a:pPr>
                      <a:endParaRPr lang="ru-RU" sz="1400" b="0" kern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9870" algn="l"/>
                          <a:tab pos="320675" algn="l"/>
                          <a:tab pos="1074420" algn="l"/>
                        </a:tabLs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Растущая конкуренция с другими регионами, где уже есть сильные сложившиеся и раскрученные туристические бренды, с качественной инфраструктурой и высоким уровнем сервиса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9870" algn="l"/>
                          <a:tab pos="320675" algn="l"/>
                          <a:tab pos="1074420" algn="l"/>
                        </a:tabLs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Неудовлетворительное качество работы муниципального автотранспортного предприятия, влияющее на доступность города (округа) в рамках самостоятельного туризма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312420" algn="l"/>
                          <a:tab pos="1074420" algn="l"/>
                        </a:tabLst>
                      </a:pP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1" marR="63521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1830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CBD772-075F-4499-8244-38EFEE0D9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34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95CE7-6AA9-4340-95B2-9597466C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04" y="16458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цель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</a:t>
            </a:r>
            <a:br>
              <a:rPr lang="ru-RU" dirty="0"/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1B7B7-D136-4353-A4A1-9E30537F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0436"/>
            <a:ext cx="10515600" cy="26765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жизни определяется и оценивается по совокупности показателей, характеризующих уровень развития и степень удовлетворения материальных и духовных потребностей населения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FC6735-6202-483C-A289-0F33669A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7948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95CE7-6AA9-4340-95B2-9597466C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04" y="1157654"/>
            <a:ext cx="10515600" cy="1140070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Сценарные условия</a:t>
            </a:r>
            <a:br>
              <a:rPr lang="ru-RU" dirty="0"/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DFB96C6-A086-4448-8933-CB2CC0A96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204" y="2099651"/>
            <a:ext cx="4732069" cy="435133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ИНЕРЦИОННЫЙ СЦЕНАРИЙ</a:t>
            </a:r>
          </a:p>
          <a:p>
            <a:pPr algn="just"/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основных экономических показателей, существующих условий и особенностей городской инфраструктуры и системы управления при снижении численности населения;</a:t>
            </a:r>
          </a:p>
          <a:p>
            <a:pPr algn="just"/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замедленный темп развития малого и среднего предпринимательства;</a:t>
            </a:r>
          </a:p>
          <a:p>
            <a:pPr algn="just"/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незначительный рост инвестиций.</a:t>
            </a:r>
          </a:p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169DCF6B-163B-44AC-B4B9-43627B53D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204" y="2099651"/>
            <a:ext cx="5181600" cy="4351338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6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БАЗОВЫЙ (ЦЕЛЕВОЙ) СЦЕНАРИЙ</a:t>
            </a:r>
          </a:p>
          <a:p>
            <a:pPr algn="just"/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численности постоянного населения Сысертского городского округа, в том числе за счет официальной регистрации граждан, имеющих индивидуальные жилые дома на территории Сысертского городского округа;</a:t>
            </a:r>
          </a:p>
          <a:p>
            <a:pPr algn="just"/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стабильное функционирование предприятий (организаций);</a:t>
            </a:r>
          </a:p>
          <a:p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производства и внедрение инновационных технологий. </a:t>
            </a:r>
          </a:p>
          <a:p>
            <a:endParaRPr lang="ru-RU" dirty="0"/>
          </a:p>
        </p:txBody>
      </p:sp>
      <p:pic>
        <p:nvPicPr>
          <p:cNvPr id="28674" name="Picture 2" descr="http://new.grandms.ru/images/cases/sales-grow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399" y="4865077"/>
            <a:ext cx="2708031" cy="1805354"/>
          </a:xfrm>
          <a:prstGeom prst="rect">
            <a:avLst/>
          </a:prstGeom>
          <a:noFill/>
        </p:spPr>
      </p:pic>
      <p:pic>
        <p:nvPicPr>
          <p:cNvPr id="10" name="Picture 2" descr="https://kreditny-pomoschnik.ru/uploads/posts/2019-05/1559135950_image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9818" y="4654060"/>
            <a:ext cx="2474462" cy="1902861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AF50EB-4EFA-4805-9F75-7C7CD43D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03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295E558-64AA-4825-904A-ADA1D95A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04" y="1658258"/>
            <a:ext cx="10515600" cy="6809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A6003ACA-FB0D-4813-A19E-D2254D1F5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431" y="2769673"/>
            <a:ext cx="8901138" cy="340728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человеческого потенциала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экономического потенциала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коммунальной, транспортной инфраструктуры, экологической системы и городской среды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гражданского общества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21160D-8E9D-49E7-B800-9AC5701D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83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697" y="1490587"/>
            <a:ext cx="10515600" cy="91121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Развитие человеческого потенциала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413"/>
            <a:ext cx="10868248" cy="365055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материального и нематериального характера, направленных на сохранение и развитие физического и духовного здоровья жителей Сысертского городского округа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программы:</a:t>
            </a:r>
          </a:p>
          <a:p>
            <a:pPr marL="895350">
              <a:buFont typeface="Wingdings" panose="05000000000000000000" pitchFamily="2" charset="2"/>
              <a:buChar char="Ø"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город</a:t>
            </a:r>
          </a:p>
          <a:p>
            <a:pPr marL="89535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образования в Сысертском городском округе</a:t>
            </a:r>
          </a:p>
          <a:p>
            <a:pPr marL="89535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Сысертский городской округ – округ культуры и искусства</a:t>
            </a:r>
          </a:p>
          <a:p>
            <a:pPr marL="89535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округ</a:t>
            </a:r>
          </a:p>
          <a:p>
            <a:pPr marL="89535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Сысертского городского округа</a:t>
            </a:r>
          </a:p>
          <a:p>
            <a:pPr marL="895350">
              <a:buFont typeface="Wingdings" panose="05000000000000000000" pitchFamily="2" charset="2"/>
              <a:buChar char="Ø"/>
              <a:defRPr/>
            </a:pPr>
            <a:endParaRPr lang="ru-RU" b="1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B14854-6C2E-4E41-939A-3CA02ACD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3607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24" y="1421476"/>
            <a:ext cx="10515600" cy="6692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по направлению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человеческого потенциала» к 2035 году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413"/>
            <a:ext cx="10868248" cy="3650550"/>
          </a:xfrm>
        </p:spPr>
        <p:txBody>
          <a:bodyPr>
            <a:normAutofit/>
          </a:bodyPr>
          <a:lstStyle/>
          <a:p>
            <a:pPr marL="895350">
              <a:buFont typeface="Wingdings" panose="05000000000000000000" pitchFamily="2" charset="2"/>
              <a:buChar char="Ø"/>
              <a:defRPr/>
            </a:pPr>
            <a:endParaRPr lang="ru-RU" b="1" dirty="0"/>
          </a:p>
          <a:p>
            <a:endParaRPr lang="ru-RU" dirty="0"/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BA15734E-12E1-4130-B198-A006620B1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396825"/>
              </p:ext>
            </p:extLst>
          </p:nvPr>
        </p:nvGraphicFramePr>
        <p:xfrm>
          <a:off x="433513" y="2146272"/>
          <a:ext cx="11323589" cy="4535958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8781111">
                  <a:extLst>
                    <a:ext uri="{9D8B030D-6E8A-4147-A177-3AD203B41FA5}">
                      <a16:colId xmlns:a16="http://schemas.microsoft.com/office/drawing/2014/main" val="3554639804"/>
                    </a:ext>
                  </a:extLst>
                </a:gridCol>
                <a:gridCol w="2542478">
                  <a:extLst>
                    <a:ext uri="{9D8B030D-6E8A-4147-A177-3AD203B41FA5}">
                      <a16:colId xmlns:a16="http://schemas.microsoft.com/office/drawing/2014/main" val="4049480044"/>
                    </a:ext>
                  </a:extLst>
                </a:gridCol>
              </a:tblGrid>
              <a:tr h="26437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показателя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extLst>
                  <a:ext uri="{0D108BD9-81ED-4DB2-BD59-A6C34878D82A}">
                    <a16:rowId xmlns:a16="http://schemas.microsoft.com/office/drawing/2014/main" val="1397353189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восстановление численности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61 996 тысяч человек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2082384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уровня рождаемости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населения на 1000 жителей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менее 14,03 промилле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4357399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уровня общей смертности населения на 1000 жителей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13,97 промилле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4021126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ожидаемой продолжительности жизни населения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75 лет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763164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доли учащихся общеобразовательных организаций, обучающихся в одну смену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100% к 2025 году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083050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достижение доступности дошкольного образования для детей в возрасте от 1,5 до семи лет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100% к 2025 году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2601851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степени удовлетворенности качеством общего, дополнительного образования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75%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увеличение доли выпускников муниципальных общеобразовательных организаций, сдавших единый государственный экзамен в общей численности выпускников муниципальных общеобразовательных организаций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98%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042110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увеличение доли детей, охваченных образовательными программами дополнительного образования детей, в общей численности детей и молодежи в возрасте 5 - 18 лет</a:t>
                      </a:r>
                      <a:endParaRPr lang="ru-RU" sz="12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 80% </a:t>
                      </a:r>
                      <a:endParaRPr lang="ru-RU" sz="12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9146274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i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увеличение доли учреждений образования, находящихся в муниципальной собственности, состояние которых является удовлетворительным</a:t>
                      </a:r>
                      <a:endParaRPr lang="ru-RU" sz="1200" b="0" i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0" i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 90% 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7964435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числа посещений организаций культуры (нарастающим итогом к 2017 году) к 2035 году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20%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9285705"/>
                  </a:ext>
                </a:extLst>
              </a:tr>
              <a:tr h="39656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доли учреждений культуры, находящихся в муниципальной собственности, состояние которых является удовлетворительным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87%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3071884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удовлетворенность населения качеством и доступностью оказываемых населению услуг в сфере культуры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90%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3031001"/>
                  </a:ext>
                </a:extLst>
              </a:tr>
              <a:tr h="39656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жителей округа, регулярно занимающихся физической культурой и спортом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 общей численности населения Сысертского городского округа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50 % численности населения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9971051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69B65F-EB17-49DC-AFB5-00E7AEF0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648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619250"/>
            <a:ext cx="10515600" cy="45577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b="1" dirty="0"/>
          </a:p>
          <a:p>
            <a:endParaRPr lang="ru-RU" sz="1600" b="1" dirty="0"/>
          </a:p>
          <a:p>
            <a:endParaRPr lang="ru-RU" sz="1600" b="1" dirty="0"/>
          </a:p>
          <a:p>
            <a:endParaRPr lang="ru-RU" sz="1600" b="1" dirty="0"/>
          </a:p>
          <a:p>
            <a:endParaRPr lang="ru-RU" sz="1600" b="1" dirty="0"/>
          </a:p>
          <a:p>
            <a:endParaRPr lang="ru-RU" sz="1600" b="1" dirty="0"/>
          </a:p>
          <a:p>
            <a:endParaRPr lang="ru-RU" sz="1600" b="1" dirty="0"/>
          </a:p>
          <a:p>
            <a:endParaRPr lang="ru-RU" sz="1600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4" y="1383774"/>
            <a:ext cx="10780173" cy="495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F50AD6D-A178-47CF-ACAB-A516CEBFB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C0DF2E5-9E6C-48A6-98DF-856F813E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04" y="1065252"/>
            <a:ext cx="7386059" cy="57394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В СФЕРЕ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28430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403" y="1749117"/>
            <a:ext cx="4060288" cy="762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210" y="2340117"/>
            <a:ext cx="4072481" cy="42980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642" y="1596287"/>
            <a:ext cx="4060288" cy="9083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642" y="2306587"/>
            <a:ext cx="4359018" cy="43651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1926" y="1508253"/>
            <a:ext cx="1543839" cy="9933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926" y="2530103"/>
            <a:ext cx="1543839" cy="9819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4831" y="3559220"/>
            <a:ext cx="1530935" cy="9739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4831" y="4584018"/>
            <a:ext cx="1543839" cy="10232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95811" y="4727225"/>
            <a:ext cx="3711086" cy="158795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283" y="5658172"/>
            <a:ext cx="1530934" cy="10029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EBD36-7F9D-4A88-9D43-D462D4A8C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326" y="1116747"/>
            <a:ext cx="8708473" cy="57394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В СФЕРЕ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204643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5" y="200428"/>
            <a:ext cx="9991700" cy="6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69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1" y="124238"/>
            <a:ext cx="9742857" cy="6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5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091EC-B493-4CF3-AC50-4E10C72D4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874"/>
            <a:ext cx="10515600" cy="66222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Социально-экономическое положение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Сысертского городского округа на 01.01.2019 года</a:t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1AC8FD3-54C7-4193-8009-FE074B2E7765}"/>
              </a:ext>
            </a:extLst>
          </p:cNvPr>
          <p:cNvSpPr/>
          <p:nvPr/>
        </p:nvSpPr>
        <p:spPr>
          <a:xfrm>
            <a:off x="237596" y="2314638"/>
            <a:ext cx="4956717" cy="969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Численность населения </a:t>
            </a:r>
            <a:r>
              <a:rPr lang="ru-RU" dirty="0"/>
              <a:t>61 897 человек, в т.ч.</a:t>
            </a:r>
          </a:p>
          <a:p>
            <a:pPr algn="ctr"/>
            <a:r>
              <a:rPr lang="ru-RU" dirty="0"/>
              <a:t>21 091 человек – городское население (34,1%),</a:t>
            </a:r>
          </a:p>
          <a:p>
            <a:pPr algn="ctr"/>
            <a:r>
              <a:rPr lang="ru-RU" dirty="0"/>
              <a:t>40 806 человек – сельское население (65,9%)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82AD657-0DD5-4512-9008-0C5030C86646}"/>
              </a:ext>
            </a:extLst>
          </p:cNvPr>
          <p:cNvSpPr/>
          <p:nvPr/>
        </p:nvSpPr>
        <p:spPr>
          <a:xfrm>
            <a:off x="237596" y="3374468"/>
            <a:ext cx="4956716" cy="10750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Демографические показатели</a:t>
            </a:r>
          </a:p>
          <a:p>
            <a:pPr algn="ctr"/>
            <a:r>
              <a:rPr lang="ru-RU" dirty="0"/>
              <a:t>Число родившихся: 938 человек</a:t>
            </a:r>
          </a:p>
          <a:p>
            <a:pPr algn="ctr"/>
            <a:r>
              <a:rPr lang="ru-RU" dirty="0"/>
              <a:t>Число умерших: 897 человек</a:t>
            </a:r>
          </a:p>
          <a:p>
            <a:pPr algn="ctr"/>
            <a:r>
              <a:rPr lang="ru-RU" dirty="0"/>
              <a:t>Естественная прибыль: 41 человек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E4A4FC1-1E7F-456C-BE0B-3CE2DFE0B9A5}"/>
              </a:ext>
            </a:extLst>
          </p:cNvPr>
          <p:cNvSpPr/>
          <p:nvPr/>
        </p:nvSpPr>
        <p:spPr>
          <a:xfrm>
            <a:off x="237596" y="5557193"/>
            <a:ext cx="4956714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Уровень регистрируемой безработицы</a:t>
            </a:r>
          </a:p>
          <a:p>
            <a:pPr algn="ctr"/>
            <a:r>
              <a:rPr lang="ru-RU" dirty="0"/>
              <a:t>0,8%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F3B38E3-E97A-47D4-B9A8-F424BE6529F2}"/>
              </a:ext>
            </a:extLst>
          </p:cNvPr>
          <p:cNvSpPr/>
          <p:nvPr/>
        </p:nvSpPr>
        <p:spPr>
          <a:xfrm>
            <a:off x="237596" y="4546135"/>
            <a:ext cx="495671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Среднемесячная заработная плата одного работающего</a:t>
            </a:r>
          </a:p>
          <a:p>
            <a:pPr algn="ctr"/>
            <a:r>
              <a:rPr lang="ru-RU" dirty="0"/>
              <a:t>33 656,3 рублей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9E767F1-B434-4B31-A9A6-E01E676AB4C5}"/>
              </a:ext>
            </a:extLst>
          </p:cNvPr>
          <p:cNvSpPr/>
          <p:nvPr/>
        </p:nvSpPr>
        <p:spPr>
          <a:xfrm>
            <a:off x="6871010" y="3454772"/>
            <a:ext cx="4956716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Объем инвестиций в основой капитал по предприятиям всех форм собственности</a:t>
            </a:r>
          </a:p>
          <a:p>
            <a:pPr algn="ctr"/>
            <a:r>
              <a:rPr lang="ru-RU" dirty="0"/>
              <a:t>787,23 млн. рублей 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DA449FE-11B0-4ADD-9A9D-8C988170F097}"/>
              </a:ext>
            </a:extLst>
          </p:cNvPr>
          <p:cNvSpPr/>
          <p:nvPr/>
        </p:nvSpPr>
        <p:spPr>
          <a:xfrm>
            <a:off x="6871010" y="2342328"/>
            <a:ext cx="495671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Оборот крупных и средних организаций</a:t>
            </a:r>
          </a:p>
          <a:p>
            <a:pPr algn="ctr"/>
            <a:r>
              <a:rPr lang="ru-RU" dirty="0"/>
              <a:t>24 195,1 млн. руб.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46F423-6F83-4A79-A2DF-601080A69629}"/>
              </a:ext>
            </a:extLst>
          </p:cNvPr>
          <p:cNvSpPr/>
          <p:nvPr/>
        </p:nvSpPr>
        <p:spPr>
          <a:xfrm>
            <a:off x="6871010" y="4488599"/>
            <a:ext cx="4956716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Ввод жилых домов за счет всех источников финансирования</a:t>
            </a:r>
          </a:p>
          <a:p>
            <a:pPr algn="ctr"/>
            <a:r>
              <a:rPr lang="ru-RU" dirty="0"/>
              <a:t>100 327 кв. м. </a:t>
            </a:r>
            <a:endParaRPr lang="ru-RU" b="1" i="1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2DE22D3-9067-4FCF-8E13-1B96B76EB376}"/>
              </a:ext>
            </a:extLst>
          </p:cNvPr>
          <p:cNvSpPr/>
          <p:nvPr/>
        </p:nvSpPr>
        <p:spPr>
          <a:xfrm>
            <a:off x="6871010" y="5572230"/>
            <a:ext cx="4956716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Количество субъектов МСП</a:t>
            </a:r>
          </a:p>
          <a:p>
            <a:pPr algn="ctr"/>
            <a:r>
              <a:rPr lang="ru-RU" dirty="0"/>
              <a:t>3 454 ед.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880E31-F8AB-426A-9EF7-F7B8B8E5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548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44" y="220021"/>
            <a:ext cx="9752381" cy="62476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33E000-2981-4BFD-9E1B-21414FD99CF9}"/>
              </a:ext>
            </a:extLst>
          </p:cNvPr>
          <p:cNvPicPr/>
          <p:nvPr/>
        </p:nvPicPr>
        <p:blipFill rotWithShape="1">
          <a:blip r:embed="rId4"/>
          <a:srcRect l="38963" t="51881" r="22234" b="13911"/>
          <a:stretch/>
        </p:blipFill>
        <p:spPr bwMode="auto">
          <a:xfrm>
            <a:off x="8530683" y="223801"/>
            <a:ext cx="3335167" cy="2017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184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697" y="1490587"/>
            <a:ext cx="10515600" cy="91121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Развитие экономического потенциала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413"/>
            <a:ext cx="10868248" cy="365055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воспроизводство действующей экономической системы и переход к новому уровню производительных сил и компетенций за счет коридора возможностей посредством сохранения и развития промышленного, сельскохозяйственного, сервисного и туристического секторов экономики.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программы:</a:t>
            </a:r>
          </a:p>
          <a:p>
            <a:pPr marL="1123950" indent="-45720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потенциал в развитии экономики округа</a:t>
            </a:r>
          </a:p>
          <a:p>
            <a:pPr marL="1123950" indent="-45720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Агропромышленный комплекс – основа развития сельских территорий</a:t>
            </a:r>
          </a:p>
          <a:p>
            <a:pPr marL="1123950" indent="-45720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комфортной потребительской среды</a:t>
            </a:r>
          </a:p>
          <a:p>
            <a:pPr marL="1123950" indent="-45720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 для бизнеса</a:t>
            </a:r>
          </a:p>
          <a:p>
            <a:pPr marL="1123950" indent="-45720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Туристско-рекреационный кластер Большая Сысерть</a:t>
            </a:r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D5A75C-C5D0-44AD-8918-0EF96F62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74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24" y="1421475"/>
            <a:ext cx="10515600" cy="6692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по направлению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экономического потенциала» к 2035 году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413"/>
            <a:ext cx="10868248" cy="3650550"/>
          </a:xfrm>
        </p:spPr>
        <p:txBody>
          <a:bodyPr>
            <a:normAutofit/>
          </a:bodyPr>
          <a:lstStyle/>
          <a:p>
            <a:pPr marL="895350">
              <a:buFont typeface="Wingdings" panose="05000000000000000000" pitchFamily="2" charset="2"/>
              <a:buChar char="Ø"/>
              <a:defRPr/>
            </a:pPr>
            <a:endParaRPr lang="ru-RU" b="1" dirty="0"/>
          </a:p>
          <a:p>
            <a:endParaRPr lang="ru-RU" dirty="0"/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BA15734E-12E1-4130-B198-A006620B1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102583"/>
              </p:ext>
            </p:extLst>
          </p:nvPr>
        </p:nvGraphicFramePr>
        <p:xfrm>
          <a:off x="382859" y="2146271"/>
          <a:ext cx="11323589" cy="4198813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8893404">
                  <a:extLst>
                    <a:ext uri="{9D8B030D-6E8A-4147-A177-3AD203B41FA5}">
                      <a16:colId xmlns:a16="http://schemas.microsoft.com/office/drawing/2014/main" val="3554639804"/>
                    </a:ext>
                  </a:extLst>
                </a:gridCol>
                <a:gridCol w="2430185">
                  <a:extLst>
                    <a:ext uri="{9D8B030D-6E8A-4147-A177-3AD203B41FA5}">
                      <a16:colId xmlns:a16="http://schemas.microsoft.com/office/drawing/2014/main" val="4049480044"/>
                    </a:ext>
                  </a:extLst>
                </a:gridCol>
              </a:tblGrid>
              <a:tr h="26437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показателя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extLst>
                  <a:ext uri="{0D108BD9-81ED-4DB2-BD59-A6C34878D82A}">
                    <a16:rowId xmlns:a16="http://schemas.microsoft.com/office/drawing/2014/main" val="1397353189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оборота организаций (по полному кругу) по видам экономической деятельности, всего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68 711,67 млн. руб.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2082384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объема отгруженных товаров собственного производства, выполненных работ и услуг собственными силами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58 156,25 млн. руб.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4357399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производительности труда в сферах экономики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3,9 млн. руб./ 1 раб.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4021126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численности занятых в экономике 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27 118 человек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763164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заработной платы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107 863,59 руб.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083050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рост объема инвестиционных вложений 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3 347,9 млн. руб.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2601851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количества субъектов МСП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включая индивидуальных предпринимателей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600,23 ед. в расчете на 10 тыс. населения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3691531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новых и (или) модернизированных высокопроизводительных рабочих мест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1 980 рабочих мест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9285705"/>
                  </a:ext>
                </a:extLst>
              </a:tr>
              <a:tr h="396566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численности зарегистрированных безработных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290 чел.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3071884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численности граждан, посещающих объекты туризма на территории Сысертского городского округа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105000 чел.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3031001"/>
                  </a:ext>
                </a:extLst>
              </a:tr>
              <a:tr h="396566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количества объектов индустрии туризма / туристских услуг и продуктов на территории Сысертского городского округа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/ 63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9971051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1D120E-5370-4E6D-AF0E-4BDACDF5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216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A640993-756B-4CE1-B075-0FC6767B9337}"/>
              </a:ext>
            </a:extLst>
          </p:cNvPr>
          <p:cNvSpPr/>
          <p:nvPr/>
        </p:nvSpPr>
        <p:spPr>
          <a:xfrm>
            <a:off x="1304692" y="1477842"/>
            <a:ext cx="9900682" cy="369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ПОТЕНЦИАЛ В РАЗВИТИИ ЭКОНОМИКИ ОКРУГА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F3DD2EB-4BC3-425A-BBD3-B100041C0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758864"/>
              </p:ext>
            </p:extLst>
          </p:nvPr>
        </p:nvGraphicFramePr>
        <p:xfrm>
          <a:off x="326150" y="1996563"/>
          <a:ext cx="9181431" cy="460402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84250">
                  <a:extLst>
                    <a:ext uri="{9D8B030D-6E8A-4147-A177-3AD203B41FA5}">
                      <a16:colId xmlns:a16="http://schemas.microsoft.com/office/drawing/2014/main" val="3487306321"/>
                    </a:ext>
                  </a:extLst>
                </a:gridCol>
                <a:gridCol w="8697181">
                  <a:extLst>
                    <a:ext uri="{9D8B030D-6E8A-4147-A177-3AD203B41FA5}">
                      <a16:colId xmlns:a16="http://schemas.microsoft.com/office/drawing/2014/main" val="4013167602"/>
                    </a:ext>
                  </a:extLst>
                </a:gridCol>
              </a:tblGrid>
              <a:tr h="41450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ПРОГРАМНЫЕ ИНВЕСТИЦИОННЫЕ ПРОЕКТЫ </a:t>
                      </a:r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СРЕДНЕСРОЧНАЯ ПЕРСПЕКТИВА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107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второй очереди особой экономической зоны «Титановая долина»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83780359"/>
                  </a:ext>
                </a:extLst>
              </a:tr>
              <a:tr h="27311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инвестиционных проектов резидентов второй очереди особой экономической зоны «Титановая долина», в том числе проекта по производству самолетов малой авиации Л-410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1177902292"/>
                  </a:ext>
                </a:extLst>
              </a:tr>
              <a:tr h="22273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перевооружение, разработка новых направлений производства насосного оборудования АО «Уралгидромаш»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1632926875"/>
                  </a:ext>
                </a:extLst>
              </a:tr>
              <a:tr h="26921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цементного завода ООО «Атомстройкомплекс цемент»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3419867894"/>
                  </a:ext>
                </a:extLst>
              </a:tr>
              <a:tr h="2822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завода по розливу воды г. Сысерть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1019384584"/>
                  </a:ext>
                </a:extLst>
              </a:tr>
              <a:tr h="23952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Компактный металлургический завод по производству специальных сплавов и сталей ПАО «Ключевский завод ферросплавов»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2917619054"/>
                  </a:ext>
                </a:extLst>
              </a:tr>
              <a:tr h="16333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7)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 производство алюминиевых порошков ПАО «Ключевский завод ферросплавов»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919222758"/>
                  </a:ext>
                </a:extLst>
              </a:tr>
              <a:tr h="27672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8)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нового завода. Закупка оборудования ООО «Фарфор Сысерти»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3671126150"/>
                  </a:ext>
                </a:extLst>
              </a:tr>
              <a:tr h="33436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9)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и строительство производственных и складских площадей ООО «Техносила»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266304986"/>
                  </a:ext>
                </a:extLst>
              </a:tr>
              <a:tr h="21187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10)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индустриального парка «Уральский» в районе поселка Полевой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4037728275"/>
                  </a:ext>
                </a:extLst>
              </a:tr>
              <a:tr h="18029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11)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кластера предприятий электроизоляционных материалов (п. Бобровский)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68" marR="32868" marT="54074" marB="54074"/>
                </a:tc>
                <a:extLst>
                  <a:ext uri="{0D108BD9-81ED-4DB2-BD59-A6C34878D82A}">
                    <a16:rowId xmlns:a16="http://schemas.microsoft.com/office/drawing/2014/main" val="420007876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340C7414-AD7A-491A-8BAA-93FD3F4B8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63" y="1937187"/>
            <a:ext cx="2179742" cy="14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ЗФ в январе-мае увеличил объем реализации продукции на 71% - Новости металлургии">
            <a:extLst>
              <a:ext uri="{FF2B5EF4-FFF2-40B4-BE49-F238E27FC236}">
                <a16:creationId xmlns:a16="http://schemas.microsoft.com/office/drawing/2014/main" id="{D4A78605-497A-4CC3-95B1-38CE114F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69" y="3497225"/>
            <a:ext cx="1294538" cy="12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Форум Екатеринбург+Свердловск Различные печатные носители с видами городов Свердловской области.">
            <a:extLst>
              <a:ext uri="{FF2B5EF4-FFF2-40B4-BE49-F238E27FC236}">
                <a16:creationId xmlns:a16="http://schemas.microsoft.com/office/drawing/2014/main" id="{45C8DD83-5B11-45E5-AD5B-617B9CB1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452" y="4457466"/>
            <a:ext cx="150018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2FD79B7-DE77-4082-9767-D59E1F04C4F8}"/>
              </a:ext>
            </a:extLst>
          </p:cNvPr>
          <p:cNvPicPr/>
          <p:nvPr/>
        </p:nvPicPr>
        <p:blipFill rotWithShape="1">
          <a:blip r:embed="rId6" cstate="print"/>
          <a:srcRect l="13309" t="13113" r="32977" b="21607"/>
          <a:stretch/>
        </p:blipFill>
        <p:spPr bwMode="auto">
          <a:xfrm>
            <a:off x="8343967" y="5234127"/>
            <a:ext cx="2096321" cy="1294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F9C923-1F90-4F34-8C52-32669012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45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A640993-756B-4CE1-B075-0FC6767B9337}"/>
              </a:ext>
            </a:extLst>
          </p:cNvPr>
          <p:cNvSpPr/>
          <p:nvPr/>
        </p:nvSpPr>
        <p:spPr>
          <a:xfrm>
            <a:off x="1304692" y="1614646"/>
            <a:ext cx="9900682" cy="369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ПОТЕНЦИАЛ В РАЗВИТИИ ЭКОНОМИКИ ОКРУГА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8CAAD3-8B2A-4B4F-A67D-EF4B4A20D97B}"/>
              </a:ext>
            </a:extLst>
          </p:cNvPr>
          <p:cNvSpPr/>
          <p:nvPr/>
        </p:nvSpPr>
        <p:spPr>
          <a:xfrm>
            <a:off x="1220257" y="2110319"/>
            <a:ext cx="1006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ПРОГРАМНЫЕ ИНВЕСТИЦИОННЫЕ ПРОЕКТЫ </a:t>
            </a:r>
            <a:r>
              <a:rPr lang="ru-RU" dirty="0"/>
              <a:t>(долгосрочная перспектива)</a:t>
            </a:r>
          </a:p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EF2858B-7FF2-4FFD-96F9-639C508FD2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981650"/>
              </p:ext>
            </p:extLst>
          </p:nvPr>
        </p:nvGraphicFramePr>
        <p:xfrm>
          <a:off x="537117" y="2545874"/>
          <a:ext cx="8939392" cy="370332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07232">
                  <a:extLst>
                    <a:ext uri="{9D8B030D-6E8A-4147-A177-3AD203B41FA5}">
                      <a16:colId xmlns:a16="http://schemas.microsoft.com/office/drawing/2014/main" val="2928491013"/>
                    </a:ext>
                  </a:extLst>
                </a:gridCol>
                <a:gridCol w="1900732">
                  <a:extLst>
                    <a:ext uri="{9D8B030D-6E8A-4147-A177-3AD203B41FA5}">
                      <a16:colId xmlns:a16="http://schemas.microsoft.com/office/drawing/2014/main" val="662808464"/>
                    </a:ext>
                  </a:extLst>
                </a:gridCol>
                <a:gridCol w="6531428">
                  <a:extLst>
                    <a:ext uri="{9D8B030D-6E8A-4147-A177-3AD203B41FA5}">
                      <a16:colId xmlns:a16="http://schemas.microsoft.com/office/drawing/2014/main" val="33919246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предприятия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расположение, кадастровый номер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408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«Грузовая деревня»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Большое Седельниково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71744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Технопарк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Сысертский городской округ близ п. Полевой, участок с кадастровым номером 66:25:0304006:12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Сысертский городской округ близ п. Полевой, участок с кадастровым номером 66:25:0304003:3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945325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Горнодобывающее предприятие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 населенными пунктами п. Полевой и д. Б. Седельниково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746402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Агропарк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севернее с. Новоипатово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1691105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Логистический парк «Южные ворота»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 поселками Октябрьский (в 300м западнее границы) и Первомайский (в 1км севернее границы)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3216548982"/>
                  </a:ext>
                </a:extLst>
              </a:tr>
            </a:tbl>
          </a:graphicData>
        </a:graphic>
      </p:graphicFrame>
      <p:pic>
        <p:nvPicPr>
          <p:cNvPr id="17410" name="Picture 2" descr="https://img.znak.com/14899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38319" y="2509847"/>
            <a:ext cx="2920134" cy="1943400"/>
          </a:xfrm>
          <a:prstGeom prst="rect">
            <a:avLst/>
          </a:prstGeom>
          <a:noFill/>
        </p:spPr>
      </p:pic>
      <p:pic>
        <p:nvPicPr>
          <p:cNvPr id="11" name="Рисунок 10" descr="https://xn-----9kcfndjhg8bzbhdar4l.xn--p1ai/content/images/gruzovaya-derevnya--full.jpg"/>
          <p:cNvPicPr/>
          <p:nvPr/>
        </p:nvPicPr>
        <p:blipFill>
          <a:blip r:embed="rId4" cstate="print"/>
          <a:srcRect l="2525" t="24464" b="24893"/>
          <a:stretch>
            <a:fillRect/>
          </a:stretch>
        </p:blipFill>
        <p:spPr bwMode="auto">
          <a:xfrm>
            <a:off x="9060069" y="4572000"/>
            <a:ext cx="2815256" cy="1721922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296E7E-03ED-4BEE-AE9A-2E123F8D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302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A640993-756B-4CE1-B075-0FC6767B9337}"/>
              </a:ext>
            </a:extLst>
          </p:cNvPr>
          <p:cNvSpPr/>
          <p:nvPr/>
        </p:nvSpPr>
        <p:spPr>
          <a:xfrm>
            <a:off x="1315843" y="1554598"/>
            <a:ext cx="9900682" cy="369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АГРОПРОМЫШЛЕННЫЙ КОМПЛЕКС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7BA106A-9D8F-405E-88A1-75621D424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780895"/>
              </p:ext>
            </p:extLst>
          </p:nvPr>
        </p:nvGraphicFramePr>
        <p:xfrm>
          <a:off x="504029" y="2015900"/>
          <a:ext cx="9209987" cy="453715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64750">
                  <a:extLst>
                    <a:ext uri="{9D8B030D-6E8A-4147-A177-3AD203B41FA5}">
                      <a16:colId xmlns:a16="http://schemas.microsoft.com/office/drawing/2014/main" val="883518644"/>
                    </a:ext>
                  </a:extLst>
                </a:gridCol>
                <a:gridCol w="8645237">
                  <a:extLst>
                    <a:ext uri="{9D8B030D-6E8A-4147-A177-3AD203B41FA5}">
                      <a16:colId xmlns:a16="http://schemas.microsoft.com/office/drawing/2014/main" val="997458287"/>
                    </a:ext>
                  </a:extLst>
                </a:gridCol>
              </a:tblGrid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945961"/>
                  </a:ext>
                </a:extLst>
              </a:tr>
              <a:tr h="235755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в технической и технологической модернизации производства:</a:t>
                      </a:r>
                    </a:p>
                    <a:p>
                      <a:pPr marL="4064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строительство животноводческого помещения с доильным залом «карусель» на 500 голов дойного стада крупного рогатого скота ООО «Бородулинское»;</a:t>
                      </a:r>
                    </a:p>
                    <a:p>
                      <a:pPr marL="4064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строительство животноводческих помещений с доением коров роботом на 200 голов дойного стада крупного рогатого скота ООО «Бородулинское»;</a:t>
                      </a:r>
                    </a:p>
                    <a:p>
                      <a:pPr marL="4064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приобретение техники и оборудования ООО «Бородулинское», ЗАО «Щелкунское», ООО «Агрофирма «Черданская», ООО «Агрофирма «Патруши»;</a:t>
                      </a:r>
                    </a:p>
                    <a:p>
                      <a:pPr marL="4064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строительство котельной, строительство животноводческого помещения для ремонтного молодняка ИП ГК(Ф)Х Бондарев А.Ю.;</a:t>
                      </a:r>
                    </a:p>
                    <a:p>
                      <a:pPr marL="4064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строительство семейной животноводческой фермы на 50 голов крупного рогатого скота ИП ГК(Ф)Х Бачинин С.А.;</a:t>
                      </a:r>
                    </a:p>
                    <a:p>
                      <a:pPr marL="4064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строительство и введение в эксплуатацию цеха по переработке молока и хранению сыров ИП ГК(Ф)Х Акулиничева Н.Ю.;</a:t>
                      </a:r>
                    </a:p>
                    <a:p>
                      <a:pPr marL="4064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техническая модернизация производства ИП ГК(Ф)Х Костарев С.И., ИП ГК(Ф)Х Бачинин С.А.;</a:t>
                      </a:r>
                    </a:p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проекты АО «Племенной птицеводческий завод «Свердловский»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3776321442"/>
                  </a:ext>
                </a:extLst>
              </a:tr>
              <a:tr h="30700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сельскохозяйственного кластера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382237506"/>
                  </a:ext>
                </a:extLst>
              </a:tr>
              <a:tr h="253935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 развитие сельскохозяйственной кооперации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3445823439"/>
                  </a:ext>
                </a:extLst>
              </a:tr>
              <a:tr h="23432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Открытие учебно-опытного центра на базе ООО «Бородулинское»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2223674587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«Грузовая деревня», как проект, объединяющий транспортную, распределительно-логистическую, складскую и сервисную инфраструктуры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658305304"/>
                  </a:ext>
                </a:extLst>
              </a:tr>
            </a:tbl>
          </a:graphicData>
        </a:graphic>
      </p:graphicFrame>
      <p:pic>
        <p:nvPicPr>
          <p:cNvPr id="16386" name="Picture 2" descr="https://34374.info/wp-content/uploads/2014/02/agrofirma-Patrushi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2719" y="3687255"/>
            <a:ext cx="2053235" cy="1359758"/>
          </a:xfrm>
          <a:prstGeom prst="rect">
            <a:avLst/>
          </a:prstGeom>
          <a:noFill/>
        </p:spPr>
      </p:pic>
      <p:pic>
        <p:nvPicPr>
          <p:cNvPr id="16388" name="Picture 4" descr="https://avt-6.foto.mail.ru/mail/ppz96/_avatar180?1285132518&amp;mrim=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8972" y="4977245"/>
            <a:ext cx="1714500" cy="1714500"/>
          </a:xfrm>
          <a:prstGeom prst="rect">
            <a:avLst/>
          </a:prstGeom>
          <a:noFill/>
        </p:spPr>
      </p:pic>
      <p:pic>
        <p:nvPicPr>
          <p:cNvPr id="16390" name="Picture 6" descr="Никольская слобод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67514" y="1769421"/>
            <a:ext cx="1869167" cy="1869167"/>
          </a:xfrm>
          <a:prstGeom prst="rect">
            <a:avLst/>
          </a:prstGeo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B9EB214-8D4A-477C-A538-1CCEBB6B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924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A640993-756B-4CE1-B075-0FC6767B9337}"/>
              </a:ext>
            </a:extLst>
          </p:cNvPr>
          <p:cNvSpPr/>
          <p:nvPr/>
        </p:nvSpPr>
        <p:spPr>
          <a:xfrm>
            <a:off x="1304692" y="1614646"/>
            <a:ext cx="9900682" cy="369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 ДЛЯ БИЗНЕСА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7BA106A-9D8F-405E-88A1-75621D424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255423"/>
              </p:ext>
            </p:extLst>
          </p:nvPr>
        </p:nvGraphicFramePr>
        <p:xfrm>
          <a:off x="410994" y="2211310"/>
          <a:ext cx="8811065" cy="450783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77897">
                  <a:extLst>
                    <a:ext uri="{9D8B030D-6E8A-4147-A177-3AD203B41FA5}">
                      <a16:colId xmlns:a16="http://schemas.microsoft.com/office/drawing/2014/main" val="883518644"/>
                    </a:ext>
                  </a:extLst>
                </a:gridCol>
                <a:gridCol w="8033168">
                  <a:extLst>
                    <a:ext uri="{9D8B030D-6E8A-4147-A177-3AD203B41FA5}">
                      <a16:colId xmlns:a16="http://schemas.microsoft.com/office/drawing/2014/main" val="997458287"/>
                    </a:ext>
                  </a:extLst>
                </a:gridCol>
              </a:tblGrid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945961"/>
                  </a:ext>
                </a:extLst>
              </a:tr>
              <a:tr h="23056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Бизнес-парк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(офисно - деловой комплекс)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776321442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кластерного развития в сфере туризма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82237506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развития сервисной экономики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445823439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Бизнес-инкубаторы и технопарки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223674587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Центр развития крестьянско-фермерских хозяйств и сельскохозяйственной кооперации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658305304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Оптово–распределительный центр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73591011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Промышленный сад (переработка плодово-ягодной продукции)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807468686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Эко–деревня с фермой и контактным зоопарком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793573178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современных народных промыслов и ремёсел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775726341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Площадка для бизнеса в сфере красоты, досуга и спорта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566438304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CACD8D-8028-42DB-B235-30B21150F346}"/>
              </a:ext>
            </a:extLst>
          </p:cNvPr>
          <p:cNvPicPr/>
          <p:nvPr/>
        </p:nvPicPr>
        <p:blipFill rotWithShape="1">
          <a:blip r:embed="rId3"/>
          <a:srcRect l="17958" t="62714" r="65687" b="15336"/>
          <a:stretch/>
        </p:blipFill>
        <p:spPr bwMode="auto">
          <a:xfrm>
            <a:off x="8358224" y="4619973"/>
            <a:ext cx="3247951" cy="2100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058" name="Picture 2">
            <a:extLst>
              <a:ext uri="{FF2B5EF4-FFF2-40B4-BE49-F238E27FC236}">
                <a16:creationId xmlns:a16="http://schemas.microsoft.com/office/drawing/2014/main" id="{F4E99B1F-9323-4060-9EA5-18C3CAFB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25" y="1993220"/>
            <a:ext cx="3362481" cy="210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1C17917-4658-4708-8F6B-0093FF03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609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A640993-756B-4CE1-B075-0FC6767B9337}"/>
              </a:ext>
            </a:extLst>
          </p:cNvPr>
          <p:cNvSpPr/>
          <p:nvPr/>
        </p:nvSpPr>
        <p:spPr>
          <a:xfrm>
            <a:off x="831565" y="1539874"/>
            <a:ext cx="10185840" cy="369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Туристско-рекреационный кластер Большая Сысерть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7BA106A-9D8F-405E-88A1-75621D424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763981"/>
              </p:ext>
            </p:extLst>
          </p:nvPr>
        </p:nvGraphicFramePr>
        <p:xfrm>
          <a:off x="481726" y="2020431"/>
          <a:ext cx="7547151" cy="444946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72579">
                  <a:extLst>
                    <a:ext uri="{9D8B030D-6E8A-4147-A177-3AD203B41FA5}">
                      <a16:colId xmlns:a16="http://schemas.microsoft.com/office/drawing/2014/main" val="883518644"/>
                    </a:ext>
                  </a:extLst>
                </a:gridCol>
                <a:gridCol w="7074572">
                  <a:extLst>
                    <a:ext uri="{9D8B030D-6E8A-4147-A177-3AD203B41FA5}">
                      <a16:colId xmlns:a16="http://schemas.microsoft.com/office/drawing/2014/main" val="997458287"/>
                    </a:ext>
                  </a:extLst>
                </a:gridCol>
              </a:tblGrid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945961"/>
                  </a:ext>
                </a:extLst>
              </a:tr>
              <a:tr h="23056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набережной в г. Сысерть (исторический центр) с учетом Концепции развития территории бывшего чугунолитейного, железоделательного завода Турчаниновых-Соломирских, выполненной Ре-школой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776321442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Благоустройство общественной территории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п. Первомайский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82237506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Эко-арт-деревня с козефермой д. Космакова (А. Паклин, А. Григорян) 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445823439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Оленья ферма «Бархатные рога» п. Верхняя Сысерть (Даниэлян Сона, Нерсинян Петрос)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223674587"/>
                  </a:ext>
                </a:extLst>
              </a:tr>
              <a:tr h="22821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5) 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Эко-деревня на базе центра спасения диких животных с. Новоипатово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375737709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«Парк хоббитов» (Экопоселение в южной части Сысертского городского округа)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73591011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Расширение и благоустройство парка «Бажовские места»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807468686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Обустройство г. Бессоновой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793573178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Организация пеших троп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775726341"/>
                  </a:ext>
                </a:extLst>
              </a:tr>
            </a:tbl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88195254-689C-491B-9FE9-6909F832B48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0"/>
          <a:stretch/>
        </p:blipFill>
        <p:spPr bwMode="auto">
          <a:xfrm>
            <a:off x="8482237" y="3350740"/>
            <a:ext cx="2854960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4029FA-7A3A-4A5E-AFE8-7191CB837DA5}"/>
              </a:ext>
            </a:extLst>
          </p:cNvPr>
          <p:cNvPicPr/>
          <p:nvPr/>
        </p:nvPicPr>
        <p:blipFill rotWithShape="1">
          <a:blip r:embed="rId4"/>
          <a:srcRect l="35114" t="20524" r="35063" b="54675"/>
          <a:stretch/>
        </p:blipFill>
        <p:spPr bwMode="auto">
          <a:xfrm>
            <a:off x="8253351" y="2003226"/>
            <a:ext cx="3355069" cy="17850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E5823D-4097-4780-A7C0-46E3B8631C75}"/>
              </a:ext>
            </a:extLst>
          </p:cNvPr>
          <p:cNvPicPr/>
          <p:nvPr/>
        </p:nvPicPr>
        <p:blipFill rotWithShape="1">
          <a:blip r:embed="rId5"/>
          <a:srcRect l="33191" t="25940" r="34260" b="45838"/>
          <a:stretch/>
        </p:blipFill>
        <p:spPr bwMode="auto">
          <a:xfrm>
            <a:off x="8165248" y="5027140"/>
            <a:ext cx="3443172" cy="1533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115C546-AB39-46BD-ACC7-A2A15A04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00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697" y="1490587"/>
            <a:ext cx="10515600" cy="82504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коммунальной, транспортной инфраструктуры, экологической системы и городской среды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75" y="2440246"/>
            <a:ext cx="10905421" cy="41320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alt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гармоничное развитие окружающей среды человека и повышение безопасности его проживания путем: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комфортных условий проживания граждан;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населения коммунальными услугами надлежащего качества;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объектов транспортной инфраструктуры;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восстановления природных систем.</a:t>
            </a:r>
          </a:p>
          <a:p>
            <a:pPr marL="0" indent="0">
              <a:buNone/>
              <a:defRPr/>
            </a:pP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программы: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жилищным фондом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современных инженерных систем жизнеобеспечения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инфраструктуры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Экология, благоустроенная городская среда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A80E37-EF99-47BF-A263-7C725FF3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37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24" y="1421475"/>
            <a:ext cx="10515600" cy="9939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по направлению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коммунальной, транспортной инфраструктуры, экологической системы и городской среды» к 2035 году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413"/>
            <a:ext cx="10868248" cy="3650550"/>
          </a:xfrm>
        </p:spPr>
        <p:txBody>
          <a:bodyPr>
            <a:normAutofit/>
          </a:bodyPr>
          <a:lstStyle/>
          <a:p>
            <a:pPr marL="895350">
              <a:buFont typeface="Wingdings" panose="05000000000000000000" pitchFamily="2" charset="2"/>
              <a:buChar char="Ø"/>
              <a:defRPr/>
            </a:pPr>
            <a:endParaRPr lang="ru-RU" b="1" dirty="0"/>
          </a:p>
          <a:p>
            <a:endParaRPr lang="ru-RU" dirty="0"/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BA15734E-12E1-4130-B198-A006620B1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040619"/>
              </p:ext>
            </p:extLst>
          </p:nvPr>
        </p:nvGraphicFramePr>
        <p:xfrm>
          <a:off x="326150" y="2470908"/>
          <a:ext cx="11203974" cy="4288728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9152387">
                  <a:extLst>
                    <a:ext uri="{9D8B030D-6E8A-4147-A177-3AD203B41FA5}">
                      <a16:colId xmlns:a16="http://schemas.microsoft.com/office/drawing/2014/main" val="3554639804"/>
                    </a:ext>
                  </a:extLst>
                </a:gridCol>
                <a:gridCol w="2051587">
                  <a:extLst>
                    <a:ext uri="{9D8B030D-6E8A-4147-A177-3AD203B41FA5}">
                      <a16:colId xmlns:a16="http://schemas.microsoft.com/office/drawing/2014/main" val="4049480044"/>
                    </a:ext>
                  </a:extLst>
                </a:gridCol>
              </a:tblGrid>
              <a:tr h="22893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показателя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extLst>
                  <a:ext uri="{0D108BD9-81ED-4DB2-BD59-A6C34878D82A}">
                    <a16:rowId xmlns:a16="http://schemas.microsoft.com/office/drawing/2014/main" val="1397353189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доли ветхого и аварийного жилья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2082384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капитального ремонта общего имущества в многоквартирных домах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8732708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достижение доли организаций частной формы собственности, управляющих многоквартирными домами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1125836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требуемого нормативными документами качества жилищно-коммунальных услуг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95%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9379214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надежности и безопасности функционирования инженерно-технической инфраструктуры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95%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4823827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дефицита тепловой энергии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7463727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удовлетворенности оказанием услуг в сфере ЖКХ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3575476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количества аварий на сетях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95%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4357399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уровня собираемости платежей населения за жилье и коммунальные услуги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99%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начисляемых сумм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4021126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доли протяженности автомобильных дорог общего пользования местного значения, отвечающих нормативным требованиям, в общей протяженности автомобильных дорог общего пользования местного значения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98%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083050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количества транспортных, автомобильных и пешеходных мостов в отношении которых проведено проектирование, строительство, капитальный и текущий ремонт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20 объектов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2601851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26670" indent="0" algn="just" fontAlgn="base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доли населения, потребляющего воду стандартного качества из источников централизованного и нецентрализованного водоснабжения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98,0%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9285705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26670" indent="0" algn="just" fontAlgn="base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количества благоустроенных дворовых (общественных) территорий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88 (27) ед.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3031001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37D75-6429-4A9A-8013-B014124A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92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05289-20D0-4ACD-9596-399E7C986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848" y="1515782"/>
            <a:ext cx="10515600" cy="830998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документы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66FC457-F4DD-4CB7-8424-75CEE1ABD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589"/>
            <a:ext cx="10515600" cy="360649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и закреплены ответственные за процесс разработки Стратегии (постановление Главы Сысертского городского округа от 16.03.2017 № 126                      «Об определении ответственных за процесс разработки стратегии социально-экономического Сысертского городского округа до 2030 года», в ред. от 17.07.2018 № 331)</a:t>
            </a:r>
          </a:p>
          <a:p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Подготовлена 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матрица стратегического управления – система ответственных за разработку стратегии по направлениям, сформировано пять экспертных советов (распоряжение Главы Сысертского городского округа от 18.07.2018 № 150-р «Об утверждении организационный структуры экспертных советов Сысертского городского округа в новой редакции»)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B3DB29-5CCF-4449-A4A1-94A992EB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816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A640993-756B-4CE1-B075-0FC6767B9337}"/>
              </a:ext>
            </a:extLst>
          </p:cNvPr>
          <p:cNvSpPr/>
          <p:nvPr/>
        </p:nvSpPr>
        <p:spPr>
          <a:xfrm>
            <a:off x="966204" y="1554597"/>
            <a:ext cx="10642216" cy="6421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в рамках направления «Развитие коммунальной, транспортной инфраструктуры, экологической системы и городской среды»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7BA106A-9D8F-405E-88A1-75621D424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709202"/>
              </p:ext>
            </p:extLst>
          </p:nvPr>
        </p:nvGraphicFramePr>
        <p:xfrm>
          <a:off x="522506" y="2385409"/>
          <a:ext cx="7873349" cy="293398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48051">
                  <a:extLst>
                    <a:ext uri="{9D8B030D-6E8A-4147-A177-3AD203B41FA5}">
                      <a16:colId xmlns:a16="http://schemas.microsoft.com/office/drawing/2014/main" val="883518644"/>
                    </a:ext>
                  </a:extLst>
                </a:gridCol>
                <a:gridCol w="7325298">
                  <a:extLst>
                    <a:ext uri="{9D8B030D-6E8A-4147-A177-3AD203B41FA5}">
                      <a16:colId xmlns:a16="http://schemas.microsoft.com/office/drawing/2014/main" val="997458287"/>
                    </a:ext>
                  </a:extLst>
                </a:gridCol>
              </a:tblGrid>
              <a:tr h="2948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945961"/>
                  </a:ext>
                </a:extLst>
              </a:tr>
              <a:tr h="23097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 процессов управления в ЖКХ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776321442"/>
                  </a:ext>
                </a:extLst>
              </a:tr>
              <a:tr h="23097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товариществ собственников жилья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82237506"/>
                  </a:ext>
                </a:extLst>
              </a:tr>
              <a:tr h="23097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общего имущества в многоквартирных домах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445823439"/>
                  </a:ext>
                </a:extLst>
              </a:tr>
              <a:tr h="22312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и строительство газовых котельных на территории округа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2223674587"/>
                  </a:ext>
                </a:extLst>
              </a:tr>
              <a:tr h="22312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и строительство очистных сооружений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93655205"/>
                  </a:ext>
                </a:extLst>
              </a:tr>
              <a:tr h="2948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 и модернизация сетей водоснабжения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658305304"/>
                  </a:ext>
                </a:extLst>
              </a:tr>
              <a:tr h="2948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alt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реконструкция комплекса скважин с системой водоподготовки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3092950597"/>
                  </a:ext>
                </a:extLst>
              </a:tr>
            </a:tbl>
          </a:graphicData>
        </a:graphic>
      </p:graphicFrame>
      <p:pic>
        <p:nvPicPr>
          <p:cNvPr id="11266" name="Picture 2" descr="https://tdbikz.ru/wp-content/uploads/2018/10/modulnie_kotel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9523" y="2232562"/>
            <a:ext cx="2547258" cy="1698172"/>
          </a:xfrm>
          <a:prstGeom prst="rect">
            <a:avLst/>
          </a:prstGeom>
          <a:noFill/>
        </p:spPr>
      </p:pic>
      <p:pic>
        <p:nvPicPr>
          <p:cNvPr id="11268" name="Picture 4" descr="http://34374.info/wp-content/uploads/2013/11/Ochistnyie-sooruzheniya-Syiser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6606" y="5183621"/>
            <a:ext cx="2322160" cy="1537854"/>
          </a:xfrm>
          <a:prstGeom prst="rect">
            <a:avLst/>
          </a:prstGeom>
          <a:noFill/>
        </p:spPr>
      </p:pic>
      <p:pic>
        <p:nvPicPr>
          <p:cNvPr id="11270" name="Picture 6" descr="http://evo33.ru/upload/medialibrary/efc/efcab20b4171b2dfe7479df86bf562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3513" y="3574473"/>
            <a:ext cx="2557248" cy="1698172"/>
          </a:xfrm>
          <a:prstGeom prst="rect">
            <a:avLst/>
          </a:prstGeo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E7C46B0-9C21-4C5F-A100-71DA2E12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04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A640993-756B-4CE1-B075-0FC6767B9337}"/>
              </a:ext>
            </a:extLst>
          </p:cNvPr>
          <p:cNvSpPr/>
          <p:nvPr/>
        </p:nvSpPr>
        <p:spPr>
          <a:xfrm>
            <a:off x="966204" y="1554597"/>
            <a:ext cx="10642216" cy="6421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в рамках направления «Развитие коммунальной, транспортной инфраструктуры, экологической системы и городской среды»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7BA106A-9D8F-405E-88A1-75621D424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69082"/>
              </p:ext>
            </p:extLst>
          </p:nvPr>
        </p:nvGraphicFramePr>
        <p:xfrm>
          <a:off x="522506" y="2385409"/>
          <a:ext cx="8645245" cy="423428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605650">
                  <a:extLst>
                    <a:ext uri="{9D8B030D-6E8A-4147-A177-3AD203B41FA5}">
                      <a16:colId xmlns:a16="http://schemas.microsoft.com/office/drawing/2014/main" val="883518644"/>
                    </a:ext>
                  </a:extLst>
                </a:gridCol>
                <a:gridCol w="8039595">
                  <a:extLst>
                    <a:ext uri="{9D8B030D-6E8A-4147-A177-3AD203B41FA5}">
                      <a16:colId xmlns:a16="http://schemas.microsoft.com/office/drawing/2014/main" val="997458287"/>
                    </a:ext>
                  </a:extLst>
                </a:gridCol>
              </a:tblGrid>
              <a:tr h="2948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945961"/>
                  </a:ext>
                </a:extLst>
              </a:tr>
              <a:tr h="2309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обеспечению сохранности и развития сети автомобильных дорог общего пользования местного значения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3776321442"/>
                  </a:ext>
                </a:extLst>
              </a:tr>
              <a:tr h="23097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газозаправочных станций на территории округа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382237506"/>
                  </a:ext>
                </a:extLst>
              </a:tr>
              <a:tr h="23097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вертолетных площадок на территории округа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3445823439"/>
                  </a:ext>
                </a:extLst>
              </a:tr>
              <a:tr h="22312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комплексного развития транспортной инфраструктуры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2223674587"/>
                  </a:ext>
                </a:extLst>
              </a:tr>
              <a:tr h="22312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схема организации дорожного движения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93655205"/>
                  </a:ext>
                </a:extLst>
              </a:tr>
              <a:tr h="2948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50165" lv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создания Высокоскоростной магистрали Екатеринбург-Челябинск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658305304"/>
                  </a:ext>
                </a:extLst>
              </a:tr>
              <a:tr h="2948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altLang="ru-RU" sz="1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Экологическое просвещение и образование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3092950597"/>
                  </a:ext>
                </a:extLst>
              </a:tr>
              <a:tr h="29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округа комфортной экологической среды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2097183375"/>
                  </a:ext>
                </a:extLst>
              </a:tr>
              <a:tr h="2948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Ликвидация свалок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1694216073"/>
                  </a:ext>
                </a:extLst>
              </a:tr>
              <a:tr h="2948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17)</a:t>
                      </a:r>
                    </a:p>
                  </a:txBody>
                  <a:tcPr marL="36145" marR="36145" marT="59464" marB="59464" anchor="ctr"/>
                </a:tc>
                <a:tc>
                  <a:txBody>
                    <a:bodyPr/>
                    <a:lstStyle/>
                    <a:p>
                      <a:pPr marL="4064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с частичной рекультивацией полигона твердых бытовых отходов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/>
                </a:tc>
                <a:extLst>
                  <a:ext uri="{0D108BD9-81ED-4DB2-BD59-A6C34878D82A}">
                    <a16:rowId xmlns:a16="http://schemas.microsoft.com/office/drawing/2014/main" val="2817034619"/>
                  </a:ext>
                </a:extLst>
              </a:tr>
            </a:tbl>
          </a:graphicData>
        </a:graphic>
      </p:graphicFrame>
      <p:pic>
        <p:nvPicPr>
          <p:cNvPr id="10242" name="Picture 2" descr="https://avatars.mds.yandex.net/get-zen_doc/1899873/pub_5d67b00535c8d800adeb3716_5d67b014a06eaf00add08b05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4534" y="3123210"/>
            <a:ext cx="3038829" cy="2015757"/>
          </a:xfrm>
          <a:prstGeom prst="rect">
            <a:avLst/>
          </a:prstGeom>
          <a:noFill/>
        </p:spPr>
      </p:pic>
      <p:pic>
        <p:nvPicPr>
          <p:cNvPr id="10244" name="Picture 4" descr="https://sm-news.ru/wp-content/uploads/2019/09/06/svalka-1-1024x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915606" y="4785755"/>
            <a:ext cx="2830882" cy="1888176"/>
          </a:xfrm>
          <a:prstGeom prst="rect">
            <a:avLst/>
          </a:prstGeo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AD449F-ED77-4D1B-867D-D83B32D9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21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697" y="1490587"/>
            <a:ext cx="10515600" cy="5500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Безопасность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6" y="2165280"/>
            <a:ext cx="11060271" cy="417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системное обеспечение общественной безопасности, правопорядка. Развитие и внедрение системы мер по предупреждению общественной безопасности, ликвидации чрезвычайных ситуаций, мероприятий по гражданской обороне, пожарной безопасности в соответствии со стандартами и требованиями.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программы: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правопорядок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чрезвычайных ситуаций и совершенствование гражданской обороны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184F4C-DB51-47BE-AFF1-BC19C7F1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65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24" y="1421475"/>
            <a:ext cx="10515600" cy="6692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по направлению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«Безопасность» к 2035 году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413"/>
            <a:ext cx="10868248" cy="3650550"/>
          </a:xfrm>
        </p:spPr>
        <p:txBody>
          <a:bodyPr>
            <a:normAutofit/>
          </a:bodyPr>
          <a:lstStyle/>
          <a:p>
            <a:pPr marL="895350">
              <a:buFont typeface="Wingdings" panose="05000000000000000000" pitchFamily="2" charset="2"/>
              <a:buChar char="Ø"/>
              <a:defRPr/>
            </a:pPr>
            <a:endParaRPr lang="ru-RU" b="1" dirty="0"/>
          </a:p>
          <a:p>
            <a:endParaRPr lang="ru-RU" dirty="0"/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BA15734E-12E1-4130-B198-A006620B1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972426"/>
              </p:ext>
            </p:extLst>
          </p:nvPr>
        </p:nvGraphicFramePr>
        <p:xfrm>
          <a:off x="434205" y="2298351"/>
          <a:ext cx="11323589" cy="246888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8893404">
                  <a:extLst>
                    <a:ext uri="{9D8B030D-6E8A-4147-A177-3AD203B41FA5}">
                      <a16:colId xmlns:a16="http://schemas.microsoft.com/office/drawing/2014/main" val="3554639804"/>
                    </a:ext>
                  </a:extLst>
                </a:gridCol>
                <a:gridCol w="2430185">
                  <a:extLst>
                    <a:ext uri="{9D8B030D-6E8A-4147-A177-3AD203B41FA5}">
                      <a16:colId xmlns:a16="http://schemas.microsoft.com/office/drawing/2014/main" val="4049480044"/>
                    </a:ext>
                  </a:extLst>
                </a:gridCol>
              </a:tblGrid>
              <a:tr h="26437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показателя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extLst>
                  <a:ext uri="{0D108BD9-81ED-4DB2-BD59-A6C34878D82A}">
                    <a16:rowId xmlns:a16="http://schemas.microsoft.com/office/drawing/2014/main" val="1397353189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количества зарегистрированных преступлений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850 единиц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2082384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раскрываемости преступлений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60%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4357399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видеонаблюдением улиц, парков, скверов, дворовых территорий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100%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4021126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времени реагирования на возникновение (угрозу возникновения) чрезвычайной ситуации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 минут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763164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количества пострадавших при чрезвычайных ситуациях природного и техногенного характера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0 человек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083050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3C4993-8996-44A6-A5D3-8118B3BA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79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407" y="3712988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592" y="1519193"/>
            <a:ext cx="955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Перечень стратегических проектов: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363" y="2198111"/>
            <a:ext cx="8073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000" dirty="0"/>
              <a:t>Профилактика правонарушений</a:t>
            </a:r>
          </a:p>
          <a:p>
            <a:pPr marL="342900" indent="-342900">
              <a:buAutoNum type="arabicParenR"/>
            </a:pPr>
            <a:r>
              <a:rPr lang="ru-RU" sz="2000" dirty="0"/>
              <a:t>Профилактика и противодействие терроризму и экстремизму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7935" t="21106" r="6749" b="18238"/>
          <a:stretch/>
        </p:blipFill>
        <p:spPr>
          <a:xfrm>
            <a:off x="8166661" y="1440681"/>
            <a:ext cx="3292911" cy="2552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78363" y="3748155"/>
            <a:ext cx="61053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5) </a:t>
            </a:r>
            <a:r>
              <a:rPr lang="ru-RU" sz="2000" dirty="0"/>
              <a:t>Обеспечение общественной безопасности</a:t>
            </a:r>
          </a:p>
          <a:p>
            <a:r>
              <a:rPr lang="ru-RU" sz="2000" dirty="0"/>
              <a:t>6) Пожарная безопасность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974654" y="2951148"/>
            <a:ext cx="3289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3) </a:t>
            </a:r>
            <a:r>
              <a:rPr lang="ru-RU" sz="2000" dirty="0"/>
              <a:t>Безопасный город</a:t>
            </a:r>
          </a:p>
          <a:p>
            <a:r>
              <a:rPr lang="ru-RU" sz="2000" dirty="0"/>
              <a:t>4) Народная дружина</a:t>
            </a:r>
          </a:p>
        </p:txBody>
      </p:sp>
      <p:sp>
        <p:nvSpPr>
          <p:cNvPr id="5" name="AutoShape 2" descr="https://apf.mail.ru/cgi-bin/readmsg/2.jpg?id=15749227110652615590%3B0%3B3&amp;x-email=prokina.o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0" name="Picture 6" descr="http://eroman00.beget.tech/image/catalog/partners/apk_bezopasnyjgorod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2828" r="3869"/>
          <a:stretch/>
        </p:blipFill>
        <p:spPr bwMode="auto">
          <a:xfrm>
            <a:off x="3737164" y="4513067"/>
            <a:ext cx="2660073" cy="2042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dtsch2.ucoz.ru/dokumentu/kartinki/1447438959general_pages_13_november_2015_i16774_v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2635" y="4162302"/>
            <a:ext cx="2162654" cy="2410691"/>
          </a:xfrm>
          <a:prstGeom prst="rect">
            <a:avLst/>
          </a:prstGeom>
          <a:noFill/>
        </p:spPr>
      </p:pic>
      <p:pic>
        <p:nvPicPr>
          <p:cNvPr id="7172" name="Picture 4" descr="https://static.mvd.ru/upload/site71/document_images/8(58)-800x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212" y="4548248"/>
            <a:ext cx="2837838" cy="1894257"/>
          </a:xfrm>
          <a:prstGeom prst="rect">
            <a:avLst/>
          </a:prstGeom>
          <a:noFill/>
        </p:spPr>
      </p:pic>
      <p:pic>
        <p:nvPicPr>
          <p:cNvPr id="7174" name="Picture 6" descr="https://58zan.ru/cms_data/usercontent/czneditor/%D0%BF%D0%B0%D1%87%D0%B5%D0%BB%D0%BC%D0%B0/%D0%BF%D1%80%D0%B0%D1%84%D0%B8%D0%BB%D0%B0%D0%BA%D1%82%D0%B8%D0%BA%D0%B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4016" y="4428678"/>
            <a:ext cx="2006930" cy="2021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410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697" y="1490587"/>
            <a:ext cx="10515600" cy="5500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Развитие гражданского общества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6" y="2165279"/>
            <a:ext cx="10921121" cy="3822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гражданского общества как общества равных, активных и свободных граждан, объединенных общностью традиций, интересов и ценностей.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программы: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 активных граждан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общество Сысертского городского округа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686D28-BBAB-4DA5-BACA-8631446F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8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F1F9D-0949-413C-879F-D078B0E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24" y="1421475"/>
            <a:ext cx="10515600" cy="6692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по направлению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гражданского общества» к 2035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8E669-EF2E-4E75-93AA-833B2304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413"/>
            <a:ext cx="10868248" cy="3650550"/>
          </a:xfrm>
        </p:spPr>
        <p:txBody>
          <a:bodyPr>
            <a:normAutofit/>
          </a:bodyPr>
          <a:lstStyle/>
          <a:p>
            <a:pPr marL="895350">
              <a:buFont typeface="Wingdings" panose="05000000000000000000" pitchFamily="2" charset="2"/>
              <a:buChar char="Ø"/>
              <a:defRPr/>
            </a:pPr>
            <a:endParaRPr lang="ru-RU" b="1" dirty="0"/>
          </a:p>
          <a:p>
            <a:endParaRPr lang="ru-RU" dirty="0"/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BA15734E-12E1-4130-B198-A006620B1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561868"/>
              </p:ext>
            </p:extLst>
          </p:nvPr>
        </p:nvGraphicFramePr>
        <p:xfrm>
          <a:off x="326150" y="2286219"/>
          <a:ext cx="11323589" cy="384048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8893404">
                  <a:extLst>
                    <a:ext uri="{9D8B030D-6E8A-4147-A177-3AD203B41FA5}">
                      <a16:colId xmlns:a16="http://schemas.microsoft.com/office/drawing/2014/main" val="3554639804"/>
                    </a:ext>
                  </a:extLst>
                </a:gridCol>
                <a:gridCol w="2430185">
                  <a:extLst>
                    <a:ext uri="{9D8B030D-6E8A-4147-A177-3AD203B41FA5}">
                      <a16:colId xmlns:a16="http://schemas.microsoft.com/office/drawing/2014/main" val="4049480044"/>
                    </a:ext>
                  </a:extLst>
                </a:gridCol>
              </a:tblGrid>
              <a:tr h="26437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показателя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/>
                </a:tc>
                <a:extLst>
                  <a:ext uri="{0D108BD9-81ED-4DB2-BD59-A6C34878D82A}">
                    <a16:rowId xmlns:a16="http://schemas.microsoft.com/office/drawing/2014/main" val="1397353189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доли населения, участвующего в общественно значимых мероприятиях, в общей численности населения Сысертского городского округа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50%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2082384"/>
                  </a:ext>
                </a:extLst>
              </a:tr>
              <a:tr h="264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доли молодежи, участвующей в деятельности общественных объединений, различных формах общественного самоуправления, от общей численности молодых граждан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50%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4357399"/>
                  </a:ext>
                </a:extLst>
              </a:tr>
              <a:tr h="280234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доли населения, получающего государственные и муниципальные услуги в ГБУ СО «Многофункциональный центр предоставления государственных и муниципальных услуг»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95%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4021126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доли граждан, использующих механизм получения государственных и муниципальных услуг в электронной форме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70%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763164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уровня удовлетворенности граждан качеством предоставления муниципальных услуг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95%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083050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E0686D-BB4D-41D1-BDC2-64AD5F3E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02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A640993-756B-4CE1-B075-0FC6767B9337}"/>
              </a:ext>
            </a:extLst>
          </p:cNvPr>
          <p:cNvSpPr/>
          <p:nvPr/>
        </p:nvSpPr>
        <p:spPr>
          <a:xfrm>
            <a:off x="966204" y="1554598"/>
            <a:ext cx="10642216" cy="5815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в рамках направления «Развитие гражданского общества»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7BA106A-9D8F-405E-88A1-75621D424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858272"/>
              </p:ext>
            </p:extLst>
          </p:nvPr>
        </p:nvGraphicFramePr>
        <p:xfrm>
          <a:off x="415637" y="2274402"/>
          <a:ext cx="9357756" cy="446994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84355">
                  <a:extLst>
                    <a:ext uri="{9D8B030D-6E8A-4147-A177-3AD203B41FA5}">
                      <a16:colId xmlns:a16="http://schemas.microsoft.com/office/drawing/2014/main" val="883518644"/>
                    </a:ext>
                  </a:extLst>
                </a:gridCol>
                <a:gridCol w="8773401">
                  <a:extLst>
                    <a:ext uri="{9D8B030D-6E8A-4147-A177-3AD203B41FA5}">
                      <a16:colId xmlns:a16="http://schemas.microsoft.com/office/drawing/2014/main" val="997458287"/>
                    </a:ext>
                  </a:extLst>
                </a:gridCol>
              </a:tblGrid>
              <a:tr h="35155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45" marR="36145" marT="59464" marB="59464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945961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5080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Форум юных граждан Сысертского городского округа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3776321442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5080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Школьная дума Сысертского городского округа 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382237506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5080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избирательная комиссия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3445823439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5080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общественная приемная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2223674587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5080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Молодежное волонтерское сообщество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93655205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5080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некоммерческих организаций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658305304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3175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информационного пространства Сысертского городского округа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3092950597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3175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информационной и коммуникационной инфраструктуры Сысертского городского округа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3050836967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3175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новой технологической основы для развития экономики и социальной сферы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2097183375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3175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эффективности работы муниципальных органов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1694216073"/>
                  </a:ext>
                </a:extLst>
              </a:tr>
              <a:tr h="3618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11)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marL="3175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«безбумажного» документооборота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2817034619"/>
                  </a:ext>
                </a:extLst>
              </a:tr>
            </a:tbl>
          </a:graphicData>
        </a:graphic>
      </p:graphicFrame>
      <p:pic>
        <p:nvPicPr>
          <p:cNvPr id="3074" name="Picture 2" descr="https://obr-sysert.ru/wp-content/uploads/2018/05/MG_0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0563" y="2315688"/>
            <a:ext cx="2653307" cy="1769424"/>
          </a:xfrm>
          <a:prstGeom prst="rect">
            <a:avLst/>
          </a:prstGeom>
          <a:noFill/>
        </p:spPr>
      </p:pic>
      <p:pic>
        <p:nvPicPr>
          <p:cNvPr id="3076" name="Picture 4" descr="https://alphaneo.ru/images/usluga/banner_edo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689" y="3313257"/>
            <a:ext cx="4320947" cy="1508125"/>
          </a:xfrm>
          <a:prstGeom prst="rect">
            <a:avLst/>
          </a:prstGeom>
          <a:noFill/>
        </p:spPr>
      </p:pic>
      <p:pic>
        <p:nvPicPr>
          <p:cNvPr id="11" name="Рисунок 10" descr="https://sun9-25.userapi.com/c853524/v853524053/182ef2/p65ZdolEKMs.jpg"/>
          <p:cNvPicPr/>
          <p:nvPr/>
        </p:nvPicPr>
        <p:blipFill>
          <a:blip r:embed="rId5" cstate="print"/>
          <a:srcRect l="25013" t="14739" r="24800" b="15193"/>
          <a:stretch>
            <a:fillRect/>
          </a:stretch>
        </p:blipFill>
        <p:spPr bwMode="auto">
          <a:xfrm>
            <a:off x="9652352" y="4381995"/>
            <a:ext cx="2282350" cy="1971303"/>
          </a:xfrm>
          <a:prstGeom prst="rect">
            <a:avLst/>
          </a:prstGeom>
          <a:noFill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1E46E6-DF80-4A28-954F-10D3077F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98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05289-20D0-4ACD-9596-399E7C986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848" y="1283251"/>
            <a:ext cx="10515600" cy="941691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ПРОСТРАНСТВЕННОГО РАЗВИТИЯ 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СЫСЕРТСКОГО ГОРОДСКОГО ОКРУГА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4567" y="2346780"/>
            <a:ext cx="797188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Сысертский городской округ по производственному потенциалу, трудовым и природным ресурсам является одним из наиболее экономически привлекательных районов области и расположен на границе двух областей Уральского региона – Свердловской и Челябинской областями. 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Планировочная структура Сысертского городского округа имеет ясно выраженную линейную структуру и формируется вдоль субмеридиональной транспортной оси «Подъезд к городу Екатеринбургу от трассы «Урал». 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системе расселения городского округа четко выделяются три планировочных группы: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северная, центральная и южная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планировочную структуру населенных пунктов, входящих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северную и центральную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группу значительное влияние оказывают тенденции развития областного центра и сопредельного Арамильского городского округа.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Южная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 расселения обособлена и имеет низкий уровень обеспеченности объектами социально-бытового и коммунального назначения.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4151" r="5885" b="6836"/>
          <a:stretch/>
        </p:blipFill>
        <p:spPr>
          <a:xfrm>
            <a:off x="326150" y="2052555"/>
            <a:ext cx="3255250" cy="450137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04E2B5-2922-4C5F-9EAD-D6D78608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8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AD05289-20D0-4ACD-9596-399E7C9860A8}"/>
              </a:ext>
            </a:extLst>
          </p:cNvPr>
          <p:cNvSpPr txBox="1">
            <a:spLocks/>
          </p:cNvSpPr>
          <p:nvPr/>
        </p:nvSpPr>
        <p:spPr>
          <a:xfrm>
            <a:off x="1190848" y="1483276"/>
            <a:ext cx="10515600" cy="9416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ПРОСТРАНСТВЕННОГО РАЗВИТИЯ 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СЫСЕРТСКОГО ГОРОДСКОГО ОКРУГА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236" y="3270468"/>
            <a:ext cx="4184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приоритетных направлений территориального развития Екатеринбургской агломерации является активизация жилищного  строительства на юге Сысертского городского округа.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t="1015" r="88" b="1750"/>
          <a:stretch/>
        </p:blipFill>
        <p:spPr>
          <a:xfrm>
            <a:off x="4859383" y="2299063"/>
            <a:ext cx="7080069" cy="433687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DFA43-4568-4C90-BF98-3C04E065D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03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42E4A9F-0FB4-49E3-86F2-9EC80D4F1836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10743" t="7696" r="12133" b="12201"/>
          <a:stretch/>
        </p:blipFill>
        <p:spPr bwMode="auto">
          <a:xfrm rot="16200000">
            <a:off x="3035678" y="1915045"/>
            <a:ext cx="4710110" cy="3683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Форсайт">
            <a:extLst>
              <a:ext uri="{FF2B5EF4-FFF2-40B4-BE49-F238E27FC236}">
                <a16:creationId xmlns:a16="http://schemas.microsoft.com/office/drawing/2014/main" id="{64BAADE9-4C8A-4480-A805-29519F006CD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200" y="1196812"/>
            <a:ext cx="4015111" cy="259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Форсайт">
            <a:extLst>
              <a:ext uri="{FF2B5EF4-FFF2-40B4-BE49-F238E27FC236}">
                <a16:creationId xmlns:a16="http://schemas.microsoft.com/office/drawing/2014/main" id="{4DFAD9E5-2658-4B41-8AC0-0D33166D6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03" y="3930583"/>
            <a:ext cx="2193559" cy="29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13D7604C-F8FE-459F-9C0E-6E3664928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1" y="4255614"/>
            <a:ext cx="3782071" cy="25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C57039-C57C-4F81-88A5-B1FCCEBDC4DC}"/>
              </a:ext>
            </a:extLst>
          </p:cNvPr>
          <p:cNvPicPr/>
          <p:nvPr/>
        </p:nvPicPr>
        <p:blipFill rotWithShape="1">
          <a:blip r:embed="rId7"/>
          <a:srcRect l="37520" t="7127" r="36504" b="20752"/>
          <a:stretch/>
        </p:blipFill>
        <p:spPr bwMode="auto">
          <a:xfrm>
            <a:off x="9194424" y="3346667"/>
            <a:ext cx="2453004" cy="3428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6E3B2A-30CF-4F4D-B861-B0F137AFBDC7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7" t="13113" r="25281"/>
          <a:stretch/>
        </p:blipFill>
        <p:spPr bwMode="auto">
          <a:xfrm>
            <a:off x="298271" y="1395292"/>
            <a:ext cx="2938071" cy="2748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CB9D6A-D459-42DA-ABBD-0C56454F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824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AD05289-20D0-4ACD-9596-399E7C9860A8}"/>
              </a:ext>
            </a:extLst>
          </p:cNvPr>
          <p:cNvSpPr txBox="1">
            <a:spLocks/>
          </p:cNvSpPr>
          <p:nvPr/>
        </p:nvSpPr>
        <p:spPr>
          <a:xfrm>
            <a:off x="1190848" y="1483276"/>
            <a:ext cx="10515600" cy="9416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ПРОСТРАНСТВЕННОГО РАЗВИТИЯ 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СЫСЕРТСКОГО ГОРОДСКОГО ОКРУГА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5582" r="6240" b="6744"/>
          <a:stretch/>
        </p:blipFill>
        <p:spPr>
          <a:xfrm>
            <a:off x="438928" y="2177143"/>
            <a:ext cx="3195954" cy="44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5577" y="2995564"/>
            <a:ext cx="7360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 стратегии пространственного развития в части транспортного каркаса: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межмуниципального автомобильного сообщения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Полевской – Тюмень;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высокоскоростного  железнодорожного  сообщения  путем строительства  линии  Екатеринбург  –  Челябинск;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пассажирского железнодорожного сообщения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 – Сысерть.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A26E051-3F29-4EC7-B26E-1FB37147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798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05289-20D0-4ACD-9596-399E7C986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848" y="1515782"/>
            <a:ext cx="10515600" cy="830998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реализации: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66FC457-F4DD-4CB7-8424-75CEE1ABD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30" y="2274200"/>
            <a:ext cx="11815948" cy="39128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по реализации Стратегии социально-экономического развития </a:t>
            </a:r>
          </a:p>
          <a:p>
            <a:pPr marL="0" indent="0" algn="ctr">
              <a:buNone/>
            </a:pP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реализации Стратегии осуществляется комитетом по экономике и закупкам Администрации Сысертского городского округа во взаимодействии с ответственными исполнителями</a:t>
            </a: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9">
            <a:extLst>
              <a:ext uri="{FF2B5EF4-FFF2-40B4-BE49-F238E27FC236}">
                <a16:creationId xmlns:a16="http://schemas.microsoft.com/office/drawing/2014/main" id="{5D700406-C85D-49F0-9488-9F1393E50A2D}"/>
              </a:ext>
            </a:extLst>
          </p:cNvPr>
          <p:cNvGraphicFramePr>
            <a:graphicFrameLocks noGrp="1"/>
          </p:cNvGraphicFramePr>
          <p:nvPr/>
        </p:nvGraphicFramePr>
        <p:xfrm>
          <a:off x="326150" y="2951799"/>
          <a:ext cx="11474047" cy="2465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609">
                  <a:extLst>
                    <a:ext uri="{9D8B030D-6E8A-4147-A177-3AD203B41FA5}">
                      <a16:colId xmlns:a16="http://schemas.microsoft.com/office/drawing/2014/main" val="2489377510"/>
                    </a:ext>
                  </a:extLst>
                </a:gridCol>
                <a:gridCol w="546609">
                  <a:extLst>
                    <a:ext uri="{9D8B030D-6E8A-4147-A177-3AD203B41FA5}">
                      <a16:colId xmlns:a16="http://schemas.microsoft.com/office/drawing/2014/main" val="3639074602"/>
                    </a:ext>
                  </a:extLst>
                </a:gridCol>
                <a:gridCol w="546609">
                  <a:extLst>
                    <a:ext uri="{9D8B030D-6E8A-4147-A177-3AD203B41FA5}">
                      <a16:colId xmlns:a16="http://schemas.microsoft.com/office/drawing/2014/main" val="3419746780"/>
                    </a:ext>
                  </a:extLst>
                </a:gridCol>
                <a:gridCol w="546609">
                  <a:extLst>
                    <a:ext uri="{9D8B030D-6E8A-4147-A177-3AD203B41FA5}">
                      <a16:colId xmlns:a16="http://schemas.microsoft.com/office/drawing/2014/main" val="1461361704"/>
                    </a:ext>
                  </a:extLst>
                </a:gridCol>
                <a:gridCol w="371145">
                  <a:extLst>
                    <a:ext uri="{9D8B030D-6E8A-4147-A177-3AD203B41FA5}">
                      <a16:colId xmlns:a16="http://schemas.microsoft.com/office/drawing/2014/main" val="1347743746"/>
                    </a:ext>
                  </a:extLst>
                </a:gridCol>
                <a:gridCol w="142578">
                  <a:extLst>
                    <a:ext uri="{9D8B030D-6E8A-4147-A177-3AD203B41FA5}">
                      <a16:colId xmlns:a16="http://schemas.microsoft.com/office/drawing/2014/main" val="88299338"/>
                    </a:ext>
                  </a:extLst>
                </a:gridCol>
                <a:gridCol w="419418">
                  <a:extLst>
                    <a:ext uri="{9D8B030D-6E8A-4147-A177-3AD203B41FA5}">
                      <a16:colId xmlns:a16="http://schemas.microsoft.com/office/drawing/2014/main" val="2350640598"/>
                    </a:ext>
                  </a:extLst>
                </a:gridCol>
                <a:gridCol w="160079">
                  <a:extLst>
                    <a:ext uri="{9D8B030D-6E8A-4147-A177-3AD203B41FA5}">
                      <a16:colId xmlns:a16="http://schemas.microsoft.com/office/drawing/2014/main" val="4264429892"/>
                    </a:ext>
                  </a:extLst>
                </a:gridCol>
                <a:gridCol w="442087">
                  <a:extLst>
                    <a:ext uri="{9D8B030D-6E8A-4147-A177-3AD203B41FA5}">
                      <a16:colId xmlns:a16="http://schemas.microsoft.com/office/drawing/2014/main" val="2390087538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302153648"/>
                    </a:ext>
                  </a:extLst>
                </a:gridCol>
                <a:gridCol w="396116">
                  <a:extLst>
                    <a:ext uri="{9D8B030D-6E8A-4147-A177-3AD203B41FA5}">
                      <a16:colId xmlns:a16="http://schemas.microsoft.com/office/drawing/2014/main" val="1912622337"/>
                    </a:ext>
                  </a:extLst>
                </a:gridCol>
                <a:gridCol w="162684">
                  <a:extLst>
                    <a:ext uri="{9D8B030D-6E8A-4147-A177-3AD203B41FA5}">
                      <a16:colId xmlns:a16="http://schemas.microsoft.com/office/drawing/2014/main" val="2228956104"/>
                    </a:ext>
                  </a:extLst>
                </a:gridCol>
                <a:gridCol w="377779">
                  <a:extLst>
                    <a:ext uri="{9D8B030D-6E8A-4147-A177-3AD203B41FA5}">
                      <a16:colId xmlns:a16="http://schemas.microsoft.com/office/drawing/2014/main" val="2443714759"/>
                    </a:ext>
                  </a:extLst>
                </a:gridCol>
                <a:gridCol w="325120">
                  <a:extLst>
                    <a:ext uri="{9D8B030D-6E8A-4147-A177-3AD203B41FA5}">
                      <a16:colId xmlns:a16="http://schemas.microsoft.com/office/drawing/2014/main" val="3655086578"/>
                    </a:ext>
                  </a:extLst>
                </a:gridCol>
                <a:gridCol w="199825">
                  <a:extLst>
                    <a:ext uri="{9D8B030D-6E8A-4147-A177-3AD203B41FA5}">
                      <a16:colId xmlns:a16="http://schemas.microsoft.com/office/drawing/2014/main" val="2317131381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44727163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516198362"/>
                    </a:ext>
                  </a:extLst>
                </a:gridCol>
                <a:gridCol w="646530">
                  <a:extLst>
                    <a:ext uri="{9D8B030D-6E8A-4147-A177-3AD203B41FA5}">
                      <a16:colId xmlns:a16="http://schemas.microsoft.com/office/drawing/2014/main" val="4246597217"/>
                    </a:ext>
                  </a:extLst>
                </a:gridCol>
                <a:gridCol w="575920">
                  <a:extLst>
                    <a:ext uri="{9D8B030D-6E8A-4147-A177-3AD203B41FA5}">
                      <a16:colId xmlns:a16="http://schemas.microsoft.com/office/drawing/2014/main" val="3925543834"/>
                    </a:ext>
                  </a:extLst>
                </a:gridCol>
                <a:gridCol w="152696">
                  <a:extLst>
                    <a:ext uri="{9D8B030D-6E8A-4147-A177-3AD203B41FA5}">
                      <a16:colId xmlns:a16="http://schemas.microsoft.com/office/drawing/2014/main" val="2516402771"/>
                    </a:ext>
                  </a:extLst>
                </a:gridCol>
                <a:gridCol w="449470">
                  <a:extLst>
                    <a:ext uri="{9D8B030D-6E8A-4147-A177-3AD203B41FA5}">
                      <a16:colId xmlns:a16="http://schemas.microsoft.com/office/drawing/2014/main" val="774176953"/>
                    </a:ext>
                  </a:extLst>
                </a:gridCol>
                <a:gridCol w="375833">
                  <a:extLst>
                    <a:ext uri="{9D8B030D-6E8A-4147-A177-3AD203B41FA5}">
                      <a16:colId xmlns:a16="http://schemas.microsoft.com/office/drawing/2014/main" val="2764753636"/>
                    </a:ext>
                  </a:extLst>
                </a:gridCol>
                <a:gridCol w="637850">
                  <a:extLst>
                    <a:ext uri="{9D8B030D-6E8A-4147-A177-3AD203B41FA5}">
                      <a16:colId xmlns:a16="http://schemas.microsoft.com/office/drawing/2014/main" val="2923077780"/>
                    </a:ext>
                  </a:extLst>
                </a:gridCol>
                <a:gridCol w="1464094">
                  <a:extLst>
                    <a:ext uri="{9D8B030D-6E8A-4147-A177-3AD203B41FA5}">
                      <a16:colId xmlns:a16="http://schemas.microsoft.com/office/drawing/2014/main" val="1266599873"/>
                    </a:ext>
                  </a:extLst>
                </a:gridCol>
                <a:gridCol w="1338147">
                  <a:extLst>
                    <a:ext uri="{9D8B030D-6E8A-4147-A177-3AD203B41FA5}">
                      <a16:colId xmlns:a16="http://schemas.microsoft.com/office/drawing/2014/main" val="284186328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39370" marR="39370" marT="64770" marB="64770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</a:p>
                  </a:txBody>
                  <a:tcPr marL="39370" marR="39370" marT="64770" marB="64770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</a:t>
                      </a:r>
                    </a:p>
                  </a:txBody>
                  <a:tcPr marL="39370" marR="39370" marT="64770" marB="64770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</a:t>
                      </a:r>
                    </a:p>
                  </a:txBody>
                  <a:tcPr marL="39370" marR="39370" marT="64770" marB="6477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8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реализацию задач и мероприятий (млн. рублей) </a:t>
                      </a:r>
                      <a:endParaRPr lang="ru-RU" dirty="0"/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затраты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 показатели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0039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39370" marR="39370" marT="64770" marB="64770"/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39370" marR="39370" marT="64770" marB="6477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39370" marR="39370" marT="64770" marB="6477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39370" marR="39370" marT="64770" marB="6477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dirty="0"/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dirty="0"/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2035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995617"/>
                  </a:ext>
                </a:extLst>
              </a:tr>
              <a:tr h="370840">
                <a:tc gridSpan="25">
                  <a:txBody>
                    <a:bodyPr/>
                    <a:lstStyle/>
                    <a:p>
                      <a:pPr indent="457200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5">
                  <a:txBody>
                    <a:bodyPr/>
                    <a:lstStyle/>
                    <a:p>
                      <a:pPr indent="457200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1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indent="457200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849397569"/>
                  </a:ext>
                </a:extLst>
              </a:tr>
              <a:tr h="370840">
                <a:tc gridSpan="25">
                  <a:txBody>
                    <a:bodyPr/>
                    <a:lstStyle/>
                    <a:p>
                      <a:pPr indent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Проектное направление </a:t>
                      </a:r>
                    </a:p>
                    <a:p>
                      <a:pPr indent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indent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4270753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030015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05D1EC-D761-4670-A247-F6D5BA79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519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88D1539-9D7B-4501-8516-482B9A1BC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7" descr="Спасибо за внимание - Картинка 15539/45">
            <a:extLst>
              <a:ext uri="{FF2B5EF4-FFF2-40B4-BE49-F238E27FC236}">
                <a16:creationId xmlns:a16="http://schemas.microsoft.com/office/drawing/2014/main" id="{5EE45279-46F9-4ED8-B403-279FB20C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582454" cy="694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4E1B2C-9180-4878-8322-530CF382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84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89AD2-4612-400D-9899-0C1D109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02081"/>
            <a:ext cx="10515600" cy="6162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анализ: ПРЕИМУЩЕСТВА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DAA846F7-8BB5-4565-B63B-8996D4B175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6533232"/>
              </p:ext>
            </p:extLst>
          </p:nvPr>
        </p:nvGraphicFramePr>
        <p:xfrm>
          <a:off x="326150" y="1989331"/>
          <a:ext cx="11380298" cy="469392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380298">
                  <a:extLst>
                    <a:ext uri="{9D8B030D-6E8A-4147-A177-3AD203B41FA5}">
                      <a16:colId xmlns:a16="http://schemas.microsoft.com/office/drawing/2014/main" val="11759959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302895" algn="l"/>
                        </a:tabLst>
                        <a:defRPr/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Выгодное географическое положение: близость к областному центру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302895" algn="l"/>
                        </a:tabLst>
                        <a:defRPr/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 территории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49860" algn="l"/>
                          <a:tab pos="290195" algn="l"/>
                        </a:tabLst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 развития образовательного сектора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49860" algn="l"/>
                          <a:tab pos="290195" algn="l"/>
                        </a:tabLst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Широкая сеть культурной инфраструктуры в городе и сельских населенных пунктах, насыщенная культурная жизнь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  <a:tabLst>
                          <a:tab pos="149860" algn="l"/>
                          <a:tab pos="290195" algn="l"/>
                        </a:tabLst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Развитая сеть учреждений физической культуры и спорта, насыщенность спортивными мероприятиями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</a:pPr>
                      <a:r>
                        <a:rPr lang="ru-RU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аличие промышленных предприятий обрабатывающих производств (металлургическое производство, машиностроение, производство пищевых продуктов), обеспечивающих экономическое развитие и налоговый потенциал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302895" algn="l"/>
                        </a:tabLst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земельных, водных и лесных ресурсов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149860" algn="l"/>
                          <a:tab pos="290195" algn="l"/>
                        </a:tabLst>
                        <a:defRPr/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плодородных земель, пригодных для сельскохозяйственного производства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 динамика развития сферы потребительского рынка округа, многоформатность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Наиболее развитая сеть средств размещения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природных достопримечательностей для экологического и активного туризма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Бренд «Родина Павла Петровича Бажова»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Сохранившиеся исторические промышленные объекты для развития ключевого направления туризма на Урале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7559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услугами тепло- и водоснабжения с необходимыми параметрами потребления данных видов ресурсов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302895" algn="l"/>
                        </a:tabLst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жильем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30289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автомобильных дорог, обеспечивающих транспортное сообщение с населенными пунктами СГО и других территорий, г. Екатеринбург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30289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инвестиционных площадок по созданию логистических площадок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30289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Развитая инфраструктура объектов дорожного сервиса (в том числе вдоль автодороги М5)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302895" algn="l"/>
                        </a:tabLst>
                        <a:defRPr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предприятия ООО «Сысертское локомотивное депо», обеспечивающего грузоперевозки ж/д транспортом со ст. Сысерть до ст. Турбинная </a:t>
                      </a:r>
                      <a:endParaRPr lang="ru-RU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1" marR="63521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1830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E194E9-876C-4FD5-A745-6F6B35AA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69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89AD2-4612-400D-9899-0C1D109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33" y="1656311"/>
            <a:ext cx="10515600" cy="83099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анализ: СЛАБЫЕ СТОРОНЫ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0">
            <a:extLst>
              <a:ext uri="{FF2B5EF4-FFF2-40B4-BE49-F238E27FC236}">
                <a16:creationId xmlns:a16="http://schemas.microsoft.com/office/drawing/2014/main" id="{79E4418E-DC30-479E-9C73-B4C4AB59B8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984252"/>
              </p:ext>
            </p:extLst>
          </p:nvPr>
        </p:nvGraphicFramePr>
        <p:xfrm>
          <a:off x="326150" y="2487308"/>
          <a:ext cx="11380298" cy="405384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380298">
                  <a:extLst>
                    <a:ext uri="{9D8B030D-6E8A-4147-A177-3AD203B41FA5}">
                      <a16:colId xmlns:a16="http://schemas.microsoft.com/office/drawing/2014/main" val="1175995949"/>
                    </a:ext>
                  </a:extLst>
                </a:gridCol>
              </a:tblGrid>
              <a:tr h="3390241"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Ежегодное сокращение численности населения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Старение населения: увеличение доли жителей старше трудоспособного возраста и уменьшение доли жителей моложе трудоспособного возраста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 маятниковой миграции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Отток молодежи 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мегаполис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учебу и постоянное место жительства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  <a:defRPr/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  <a:defRPr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Недостаточное число квалифицированных кадров на предприятиях округа различных сфер деятельности при одновременном наличии числа незакрытых вакансий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муниципально-частного партнерства в области предоставления услуг в социальной сфере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 инвестиционной активности субъектов социальной сферы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материально-техническая обеспеченность в сфере физической культуры и спорта, высокий процент износа объектов культуры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Неразвитость электронных услуг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 обеспеченность населения объектами социальной инфраструктуры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молодежных креативных пространств, молодежный вандализм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  <a:defRPr/>
                      </a:pPr>
                      <a:endParaRPr lang="ru-RU" sz="1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барьеры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Недостаточное обустройство инвестиционных площадок объектами коммунальной инфраструктуры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практики привлечения внешних инвесторов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1" marR="63521" marT="0" marB="0">
                    <a:solidFill>
                      <a:srgbClr val="F77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1830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8E7AA1-BD9C-4ECB-ADF4-B63E4A49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99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89AD2-4612-400D-9899-0C1D109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04" y="1482662"/>
            <a:ext cx="10515600" cy="83099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анализ: СЛАБЫЕ СТОРОНЫ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0">
            <a:extLst>
              <a:ext uri="{FF2B5EF4-FFF2-40B4-BE49-F238E27FC236}">
                <a16:creationId xmlns:a16="http://schemas.microsoft.com/office/drawing/2014/main" id="{79E4418E-DC30-479E-9C73-B4C4AB59B8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062801"/>
              </p:ext>
            </p:extLst>
          </p:nvPr>
        </p:nvGraphicFramePr>
        <p:xfrm>
          <a:off x="405851" y="2213610"/>
          <a:ext cx="11380298" cy="435864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380298">
                  <a:extLst>
                    <a:ext uri="{9D8B030D-6E8A-4147-A177-3AD203B41FA5}">
                      <a16:colId xmlns:a16="http://schemas.microsoft.com/office/drawing/2014/main" val="1175995949"/>
                    </a:ext>
                  </a:extLst>
                </a:gridCol>
              </a:tblGrid>
              <a:tr h="43489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  <a:defRPr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Износ основных фондов предприятий, о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тсутствие высокотехнологичных производств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тарифы на подключение и на потребление энергоресурсов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оборотных средств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производственной кооперации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Неполная загрузка производственных мощностей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>
                        <a:buFont typeface="Symbol" panose="05050102010706020507" pitchFamily="18" charset="2"/>
                        <a:buChar char=""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промышленных площадок под непрофильное производство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>
                        <a:buFont typeface="Symbol" panose="05050102010706020507" pitchFamily="18" charset="2"/>
                        <a:buChar char=""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 себестоимость производства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«рискованного» земледелия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  <a:defRPr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Неэффективное использование сельскохозяйственных угодий, н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аличие неиспользуемых или используемых не по целевому назначению земельных участков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в большинстве случаев возможности для обновления техники и модернизации производства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кооперации среди сельхозпроизводителей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4640" algn="l"/>
                        </a:tabLst>
                      </a:pPr>
                      <a:endParaRPr lang="ru-RU" sz="1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464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Слабая материально-техническая база мелких предприятий общественного питания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464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уровень обслуживания при оказании бытовых услуг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Проблемы развития субъектов предпринимательства в сфере производства работ, услуг, товаров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инвест.проектов осуществляется в большинстве случаев субъектами предпринимательской деятельности других муниципальных образований, а следовательно налоговые платежи уплачиваются не в бюджет Сысертского городского округа 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Несовершенство законодательства для устойчивого развития туризма на природных территориях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инфраструктуры на пляжах и прибрежных территориях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21" marR="63521" marT="0" marB="0">
                    <a:solidFill>
                      <a:srgbClr val="F77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1830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59299D-B088-4FE4-AAFC-22780CE7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527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89AD2-4612-400D-9899-0C1D109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04" y="1482662"/>
            <a:ext cx="10515600" cy="83099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анализ: СЛАБЫЕ СТОРОНЫ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0">
            <a:extLst>
              <a:ext uri="{FF2B5EF4-FFF2-40B4-BE49-F238E27FC236}">
                <a16:creationId xmlns:a16="http://schemas.microsoft.com/office/drawing/2014/main" id="{79E4418E-DC30-479E-9C73-B4C4AB59B8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513533"/>
              </p:ext>
            </p:extLst>
          </p:nvPr>
        </p:nvGraphicFramePr>
        <p:xfrm>
          <a:off x="326150" y="2196790"/>
          <a:ext cx="11380298" cy="384048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380298">
                  <a:extLst>
                    <a:ext uri="{9D8B030D-6E8A-4147-A177-3AD203B41FA5}">
                      <a16:colId xmlns:a16="http://schemas.microsoft.com/office/drawing/2014/main" val="1175995949"/>
                    </a:ext>
                  </a:extLst>
                </a:gridCol>
              </a:tblGrid>
              <a:tr h="3055434">
                <a:tc>
                  <a:txBody>
                    <a:bodyPr/>
                    <a:lstStyle/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Критическое состояние жилищно-коммунальной сферы (большой процент износа объектов коммунальной инфраструктуры, высокие тарифы на коммунальные услуги, энергоносители)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себестоимости оказания услуг в части затрат естественных монополий при одновременном ограничении роста тарифов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Неплатежеспособность потребителей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оборотных средств муниципальных предприятий жилищно-коммунального хозяйства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Малое количество благоустроенных территорий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 пропускная способность и неудовлетворительное состояние автомобильных дорог населенных пунктов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Несоответствие ширины существующих улиц в красных линиях к нормативным требованиям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Несоответствие улично-дорожной сети нормативным показателям по ее плотности и требованиям технических регламентов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финансовых средств для развития дорожного хозяйства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несанкционированных свалок на территории округа.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полигонов для складирования снега.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 территория кладбищ для обеспечения услуг по захоронению.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мусороперерабатывающих предприятий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91465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сибиреязвенных скотомогильников в границах населенных пунктов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1" marR="63521" marT="0" marB="0">
                    <a:solidFill>
                      <a:srgbClr val="F77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1830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5A863E-BB57-48A4-8FF2-5D1B230B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01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5766" y="285750"/>
            <a:ext cx="99006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Aharoni" pitchFamily="2" charset="-79"/>
              </a:rPr>
              <a:t>СТРАТЕГИЯ СОЦИАЛЬНО-ЭКОНОМИЧЕСКОГО РАЗВИТИЯ </a:t>
            </a:r>
          </a:p>
          <a:p>
            <a:pPr algn="ctr"/>
            <a:r>
              <a:rPr lang="ru-RU" sz="2400" b="1" dirty="0">
                <a:cs typeface="Aharoni" pitchFamily="2" charset="-79"/>
              </a:rPr>
              <a:t>СЫСЕРТСКОГО ГОРОДСКОГО ОКРУГА НА ПЕРИОД ДО 2035 ГОДА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5955" y="1365973"/>
            <a:ext cx="8100900" cy="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174749"/>
            <a:ext cx="640054" cy="1053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2662" y="3500436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0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89AD2-4612-400D-9899-0C1D109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04" y="1482662"/>
            <a:ext cx="10515600" cy="83099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анализ: ВОЗМОЖНОСТИ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0">
            <a:extLst>
              <a:ext uri="{FF2B5EF4-FFF2-40B4-BE49-F238E27FC236}">
                <a16:creationId xmlns:a16="http://schemas.microsoft.com/office/drawing/2014/main" id="{79E4418E-DC30-479E-9C73-B4C4AB59B8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839306"/>
              </p:ext>
            </p:extLst>
          </p:nvPr>
        </p:nvGraphicFramePr>
        <p:xfrm>
          <a:off x="326150" y="2196790"/>
          <a:ext cx="11380298" cy="448056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380298">
                  <a:extLst>
                    <a:ext uri="{9D8B030D-6E8A-4147-A177-3AD203B41FA5}">
                      <a16:colId xmlns:a16="http://schemas.microsoft.com/office/drawing/2014/main" val="1175995949"/>
                    </a:ext>
                  </a:extLst>
                </a:gridCol>
              </a:tblGrid>
              <a:tr h="305543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  <a:defRPr/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численности постоянно проживающего населения, за счет повышения качества жизни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спроса на продукцию и услуги мастеров декоративно-прикладного творчества, способствующий созданию креативных индустрий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Растущая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потребность населения в культурной жизни (увеличивается количество общественных инициатив в виде различных частных проектов) 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платных услуг муниципальных учреждений культуры и образования в сфере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 к электронным ресурсам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новых социальных объектов, реконструкция, модернизация действующих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лесного фонда хвойных пород и водных ресурсов способствуют развитию рекреационной зоны, парков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222250" algn="l"/>
                          <a:tab pos="1074420" algn="l"/>
                        </a:tabLs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на территории округа месторождений строительного камня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97485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земельных участков для промышленного, логистического освоения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97485" algn="l"/>
                          <a:tab pos="10744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земельных участков, а также условий для развития сельскохозяйственного производства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97485" algn="l"/>
                          <a:tab pos="107442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формирования инвестиционных площадок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97485" algn="l"/>
                          <a:tab pos="107442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промышленных площадок на территории ОЭЗ «Титановая долина» для размещения новых инновационных и высокотехнологичных производств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97485" algn="l"/>
                          <a:tab pos="107442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проектов по типу «</a:t>
                      </a: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brownfield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311150" algn="l"/>
                        </a:tabLst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обслуживания населения, повышение правовой грамотности потребителей</a:t>
                      </a: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311150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производственного контроля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97485" algn="l"/>
                          <a:tab pos="1074420" algn="l"/>
                        </a:tabLst>
                      </a:pPr>
                      <a:endParaRPr lang="ru-RU" sz="1400" b="0" kern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97485" algn="l"/>
                          <a:tab pos="1074420" algn="l"/>
                        </a:tabLs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туризма и создание брендово-коммуникационной политики территории как туристическо-рекреационного центра Агломерации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Symbol" panose="05050102010706020507" pitchFamily="18" charset="2"/>
                        <a:buChar char=""/>
                        <a:tabLst>
                          <a:tab pos="197485" algn="l"/>
                          <a:tab pos="1074420" algn="l"/>
                        </a:tabLs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преимуществ логистики (международный аэропорт Кольцово, Челябинский тракт) для организации туризма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1" marR="6352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1830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CA1670-1255-4C37-B5C4-31B24A503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B4F73-9BD0-450A-BF9B-5B24D7AB9E65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57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4094</Words>
  <Application>Microsoft Office PowerPoint</Application>
  <PresentationFormat>Широкоэкранный</PresentationFormat>
  <Paragraphs>690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 Социально-экономическое положение  Сысертского городского округа на 01.01.2019 года </vt:lpstr>
      <vt:lpstr>Организационные документы</vt:lpstr>
      <vt:lpstr>Презентация PowerPoint</vt:lpstr>
      <vt:lpstr>SWOT-анализ: ПРЕИМУЩЕСТВА</vt:lpstr>
      <vt:lpstr>SWOT-анализ: СЛАБЫЕ СТОРОНЫ</vt:lpstr>
      <vt:lpstr>SWOT-анализ: СЛАБЫЕ СТОРОНЫ</vt:lpstr>
      <vt:lpstr>SWOT-анализ: СЛАБЫЕ СТОРОНЫ</vt:lpstr>
      <vt:lpstr>SWOT-анализ: ВОЗМОЖНОСТИ</vt:lpstr>
      <vt:lpstr>SWOT-анализ: УГРОЗЫ</vt:lpstr>
      <vt:lpstr> Стратегическая цель - повышение качества жизни населения </vt:lpstr>
      <vt:lpstr> Сценарные условия </vt:lpstr>
      <vt:lpstr>Приоритетные направления </vt:lpstr>
      <vt:lpstr>1. Развитие человеческого потенциала</vt:lpstr>
      <vt:lpstr>Ожидаемые результаты по направлению  «Развитие человеческого потенциала» к 2035 году</vt:lpstr>
      <vt:lpstr>ПРОЕКТЫ В СФЕРЕ ОБРАЗОВАНИЯ</vt:lpstr>
      <vt:lpstr>ПРОЕКТЫ В СФЕРЕ КУЛЬТУРЫ</vt:lpstr>
      <vt:lpstr>Презентация PowerPoint</vt:lpstr>
      <vt:lpstr>Презентация PowerPoint</vt:lpstr>
      <vt:lpstr>Презентация PowerPoint</vt:lpstr>
      <vt:lpstr>2. Развитие экономического потенциала</vt:lpstr>
      <vt:lpstr>Ожидаемые результаты по направлению  «Развитие экономического потенциала» к 2035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Развитие коммунальной, транспортной инфраструктуры, экологической системы и городской среды</vt:lpstr>
      <vt:lpstr>Ожидаемые результаты по направлению  «Развитие коммунальной, транспортной инфраструктуры, экологической системы и городской среды» к 2035 году</vt:lpstr>
      <vt:lpstr>Презентация PowerPoint</vt:lpstr>
      <vt:lpstr>Презентация PowerPoint</vt:lpstr>
      <vt:lpstr>4. Безопасность</vt:lpstr>
      <vt:lpstr>Ожидаемые результаты по направлению  «Безопасность» к 2035 году</vt:lpstr>
      <vt:lpstr>Презентация PowerPoint</vt:lpstr>
      <vt:lpstr>5. Развитие гражданского общества</vt:lpstr>
      <vt:lpstr>Ожидаемые результаты по направлению  «Развитие гражданского общества» к 2035 году</vt:lpstr>
      <vt:lpstr>Презентация PowerPoint</vt:lpstr>
      <vt:lpstr>СТРАТЕГИЯ ПРОСТРАНСТВЕННОГО РАЗВИТИЯ  СЫСЕРТСКОГО ГОРОДСКОГО ОКРУГА</vt:lpstr>
      <vt:lpstr>Презентация PowerPoint</vt:lpstr>
      <vt:lpstr>Презентация PowerPoint</vt:lpstr>
      <vt:lpstr>Механизм реализации: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Новоселова Анастасия Николаевна</dc:creator>
  <cp:lastModifiedBy>Новоселова Анастасия Николаевна</cp:lastModifiedBy>
  <cp:revision>92</cp:revision>
  <cp:lastPrinted>2019-11-29T03:05:51Z</cp:lastPrinted>
  <dcterms:created xsi:type="dcterms:W3CDTF">2019-11-28T03:59:26Z</dcterms:created>
  <dcterms:modified xsi:type="dcterms:W3CDTF">2019-12-04T03:14:45Z</dcterms:modified>
</cp:coreProperties>
</file>